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05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96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124.xml" ContentType="application/vnd.openxmlformats-officedocument.presentationml.notesSlide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notesSlides/notesSlide57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13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notesSlides/notesSlide46.xml" ContentType="application/vnd.openxmlformats-officedocument.presentationml.notesSlide+xml"/>
  <Override PartName="/ppt/notesSlides/notesSlide93.xml" ContentType="application/vnd.openxmlformats-officedocument.presentationml.notesSlide+xml"/>
  <Override PartName="/ppt/presentation.xml" ContentType="application/vnd.openxmlformats-officedocument.presentationml.slideshow.main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07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11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21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110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90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19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99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15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122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Default Extension="jpeg" ContentType="image/jpeg"/>
  <Override PartName="/ppt/notesSlides/notesSlide100.xml" ContentType="application/vnd.openxmlformats-officedocument.presentationml.notesSlide+xml"/>
  <Override PartName="/ppt/notesSlides/notesSlide111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91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109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notesSlides/notesSlide89.xml" ContentType="application/vnd.openxmlformats-officedocument.presentationml.notesSlide+xml"/>
  <Override PartName="/ppt/notesSlides/notesSlide116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notesSlides/notesSlide78.xml" ContentType="application/vnd.openxmlformats-officedocument.presentationml.notesSlide+xml"/>
  <Override PartName="/ppt/notesSlides/notesSlide123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notesSlides/notesSlide112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10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notesSlides/notesSlide106.xml" ContentType="application/vnd.openxmlformats-officedocument.presentationml.notesSlide+xml"/>
  <Override PartName="/ppt/notesSlides/notesSlide117.xml" ContentType="application/vnd.openxmlformats-officedocument.presentationml.notesSlid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97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notesSlides/notesSlide86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12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126"/>
  </p:notesMasterIdLst>
  <p:sldIdLst>
    <p:sldId id="256" r:id="rId2"/>
    <p:sldId id="518" r:id="rId3"/>
    <p:sldId id="519" r:id="rId4"/>
    <p:sldId id="520" r:id="rId5"/>
    <p:sldId id="263" r:id="rId6"/>
    <p:sldId id="264" r:id="rId7"/>
    <p:sldId id="265" r:id="rId8"/>
    <p:sldId id="266" r:id="rId9"/>
    <p:sldId id="267" r:id="rId10"/>
    <p:sldId id="269" r:id="rId11"/>
    <p:sldId id="268" r:id="rId12"/>
    <p:sldId id="270" r:id="rId13"/>
    <p:sldId id="272" r:id="rId14"/>
    <p:sldId id="422" r:id="rId15"/>
    <p:sldId id="494" r:id="rId16"/>
    <p:sldId id="424" r:id="rId17"/>
    <p:sldId id="448" r:id="rId18"/>
    <p:sldId id="449" r:id="rId19"/>
    <p:sldId id="450" r:id="rId20"/>
    <p:sldId id="451" r:id="rId21"/>
    <p:sldId id="452" r:id="rId22"/>
    <p:sldId id="453" r:id="rId23"/>
    <p:sldId id="454" r:id="rId24"/>
    <p:sldId id="455" r:id="rId25"/>
    <p:sldId id="456" r:id="rId26"/>
    <p:sldId id="495" r:id="rId27"/>
    <p:sldId id="500" r:id="rId28"/>
    <p:sldId id="501" r:id="rId29"/>
    <p:sldId id="502" r:id="rId30"/>
    <p:sldId id="496" r:id="rId31"/>
    <p:sldId id="503" r:id="rId32"/>
    <p:sldId id="504" r:id="rId33"/>
    <p:sldId id="505" r:id="rId34"/>
    <p:sldId id="506" r:id="rId35"/>
    <p:sldId id="497" r:id="rId36"/>
    <p:sldId id="507" r:id="rId37"/>
    <p:sldId id="508" r:id="rId38"/>
    <p:sldId id="509" r:id="rId39"/>
    <p:sldId id="498" r:id="rId40"/>
    <p:sldId id="510" r:id="rId41"/>
    <p:sldId id="511" r:id="rId42"/>
    <p:sldId id="512" r:id="rId43"/>
    <p:sldId id="499" r:id="rId44"/>
    <p:sldId id="513" r:id="rId45"/>
    <p:sldId id="515" r:id="rId46"/>
    <p:sldId id="516" r:id="rId47"/>
    <p:sldId id="517" r:id="rId48"/>
    <p:sldId id="467" r:id="rId49"/>
    <p:sldId id="468" r:id="rId50"/>
    <p:sldId id="469" r:id="rId51"/>
    <p:sldId id="470" r:id="rId52"/>
    <p:sldId id="471" r:id="rId53"/>
    <p:sldId id="472" r:id="rId54"/>
    <p:sldId id="473" r:id="rId55"/>
    <p:sldId id="474" r:id="rId56"/>
    <p:sldId id="475" r:id="rId57"/>
    <p:sldId id="476" r:id="rId58"/>
    <p:sldId id="477" r:id="rId59"/>
    <p:sldId id="478" r:id="rId60"/>
    <p:sldId id="479" r:id="rId61"/>
    <p:sldId id="480" r:id="rId62"/>
    <p:sldId id="481" r:id="rId63"/>
    <p:sldId id="482" r:id="rId64"/>
    <p:sldId id="483" r:id="rId65"/>
    <p:sldId id="484" r:id="rId66"/>
    <p:sldId id="485" r:id="rId67"/>
    <p:sldId id="486" r:id="rId68"/>
    <p:sldId id="487" r:id="rId69"/>
    <p:sldId id="488" r:id="rId70"/>
    <p:sldId id="489" r:id="rId71"/>
    <p:sldId id="490" r:id="rId72"/>
    <p:sldId id="491" r:id="rId73"/>
    <p:sldId id="492" r:id="rId74"/>
    <p:sldId id="493" r:id="rId75"/>
    <p:sldId id="459" r:id="rId76"/>
    <p:sldId id="460" r:id="rId77"/>
    <p:sldId id="461" r:id="rId78"/>
    <p:sldId id="462" r:id="rId79"/>
    <p:sldId id="463" r:id="rId80"/>
    <p:sldId id="464" r:id="rId81"/>
    <p:sldId id="465" r:id="rId82"/>
    <p:sldId id="466" r:id="rId83"/>
    <p:sldId id="392" r:id="rId84"/>
    <p:sldId id="393" r:id="rId85"/>
    <p:sldId id="444" r:id="rId86"/>
    <p:sldId id="394" r:id="rId87"/>
    <p:sldId id="445" r:id="rId88"/>
    <p:sldId id="446" r:id="rId89"/>
    <p:sldId id="447" r:id="rId90"/>
    <p:sldId id="380" r:id="rId91"/>
    <p:sldId id="381" r:id="rId92"/>
    <p:sldId id="318" r:id="rId93"/>
    <p:sldId id="281" r:id="rId94"/>
    <p:sldId id="300" r:id="rId95"/>
    <p:sldId id="301" r:id="rId96"/>
    <p:sldId id="302" r:id="rId97"/>
    <p:sldId id="305" r:id="rId98"/>
    <p:sldId id="537" r:id="rId99"/>
    <p:sldId id="538" r:id="rId100"/>
    <p:sldId id="539" r:id="rId101"/>
    <p:sldId id="540" r:id="rId102"/>
    <p:sldId id="541" r:id="rId103"/>
    <p:sldId id="542" r:id="rId104"/>
    <p:sldId id="543" r:id="rId105"/>
    <p:sldId id="544" r:id="rId106"/>
    <p:sldId id="545" r:id="rId107"/>
    <p:sldId id="546" r:id="rId108"/>
    <p:sldId id="547" r:id="rId109"/>
    <p:sldId id="548" r:id="rId110"/>
    <p:sldId id="549" r:id="rId111"/>
    <p:sldId id="550" r:id="rId112"/>
    <p:sldId id="551" r:id="rId113"/>
    <p:sldId id="552" r:id="rId114"/>
    <p:sldId id="553" r:id="rId115"/>
    <p:sldId id="554" r:id="rId116"/>
    <p:sldId id="555" r:id="rId117"/>
    <p:sldId id="556" r:id="rId118"/>
    <p:sldId id="557" r:id="rId119"/>
    <p:sldId id="558" r:id="rId120"/>
    <p:sldId id="559" r:id="rId121"/>
    <p:sldId id="560" r:id="rId122"/>
    <p:sldId id="561" r:id="rId123"/>
    <p:sldId id="566" r:id="rId124"/>
    <p:sldId id="567" r:id="rId125"/>
  </p:sldIdLst>
  <p:sldSz cx="9144000" cy="6858000" type="screen4x3"/>
  <p:notesSz cx="6858000" cy="91440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FF00"/>
    <a:srgbClr val="FF00FF"/>
    <a:srgbClr val="800000"/>
    <a:srgbClr val="000000"/>
    <a:srgbClr val="FF0000"/>
    <a:srgbClr val="008000"/>
    <a:srgbClr val="33CC33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08" autoAdjust="0"/>
    <p:restoredTop sz="94658" autoAdjust="0"/>
  </p:normalViewPr>
  <p:slideViewPr>
    <p:cSldViewPr>
      <p:cViewPr>
        <p:scale>
          <a:sx n="66" d="100"/>
          <a:sy n="66" d="100"/>
        </p:scale>
        <p:origin x="-1380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4994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E087C-991C-4F68-A2BB-AED26EB63EC2}" type="datetimeFigureOut">
              <a:rPr lang="en-US" smtClean="0"/>
              <a:t>12/11/2008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FA0BA-7C69-4EF8-AD64-A57A877020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100</a:t>
            </a:fld>
            <a:endParaRPr lang="en-US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101</a:t>
            </a:fld>
            <a:endParaRPr lang="en-US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102</a:t>
            </a:fld>
            <a:endParaRPr lang="en-US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103</a:t>
            </a:fld>
            <a:endParaRPr lang="en-US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104</a:t>
            </a:fld>
            <a:endParaRPr lang="en-US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105</a:t>
            </a:fld>
            <a:endParaRPr lang="en-US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106</a:t>
            </a:fld>
            <a:endParaRPr lang="en-US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107</a:t>
            </a:fld>
            <a:endParaRPr lang="en-US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108</a:t>
            </a:fld>
            <a:endParaRPr lang="en-US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109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110</a:t>
            </a:fld>
            <a:endParaRPr lang="en-US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111</a:t>
            </a:fld>
            <a:endParaRPr lang="en-US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112</a:t>
            </a:fld>
            <a:endParaRPr lang="en-US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113</a:t>
            </a:fld>
            <a:endParaRPr lang="en-US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114</a:t>
            </a:fld>
            <a:endParaRPr lang="en-US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115</a:t>
            </a:fld>
            <a:endParaRPr lang="en-US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116</a:t>
            </a:fld>
            <a:endParaRPr lang="en-US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117</a:t>
            </a:fld>
            <a:endParaRPr lang="en-US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118</a:t>
            </a:fld>
            <a:endParaRPr lang="en-US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119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120</a:t>
            </a:fld>
            <a:endParaRPr lang="en-US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121</a:t>
            </a:fld>
            <a:endParaRPr lang="en-US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122</a:t>
            </a:fld>
            <a:endParaRPr lang="en-US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123</a:t>
            </a:fld>
            <a:endParaRPr lang="en-US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124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33</a:t>
            </a:fld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36</a:t>
            </a:fld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38</a:t>
            </a:fld>
            <a:endParaRPr 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39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40</a:t>
            </a:fld>
            <a:endParaRPr 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41</a:t>
            </a:fld>
            <a:endParaRPr 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42</a:t>
            </a:fld>
            <a:endParaRPr 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44</a:t>
            </a:fld>
            <a:endParaRPr 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45</a:t>
            </a:fld>
            <a:endParaRPr lang="en-US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46</a:t>
            </a:fld>
            <a:endParaRPr 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47</a:t>
            </a:fld>
            <a:endParaRPr 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48</a:t>
            </a:fld>
            <a:endParaRPr 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49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50</a:t>
            </a:fld>
            <a:endParaRPr lang="en-US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51</a:t>
            </a:fld>
            <a:endParaRPr lang="en-US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52</a:t>
            </a:fld>
            <a:endParaRPr lang="en-US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53</a:t>
            </a:fld>
            <a:endParaRPr 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54</a:t>
            </a:fld>
            <a:endParaRPr 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55</a:t>
            </a:fld>
            <a:endParaRPr 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56</a:t>
            </a:fld>
            <a:endParaRPr 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57</a:t>
            </a:fld>
            <a:endParaRPr 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58</a:t>
            </a:fld>
            <a:endParaRPr lang="en-US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59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60</a:t>
            </a:fld>
            <a:endParaRPr lang="en-US"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61</a:t>
            </a:fld>
            <a:endParaRPr lang="en-US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62</a:t>
            </a:fld>
            <a:endParaRPr lang="en-US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63</a:t>
            </a:fld>
            <a:endParaRPr lang="en-US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64</a:t>
            </a:fld>
            <a:endParaRPr lang="en-US"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65</a:t>
            </a:fld>
            <a:endParaRPr lang="en-US"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66</a:t>
            </a:fld>
            <a:endParaRPr lang="en-US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67</a:t>
            </a:fld>
            <a:endParaRPr lang="en-US" dirty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68</a:t>
            </a:fld>
            <a:endParaRPr lang="en-US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69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70</a:t>
            </a:fld>
            <a:endParaRPr lang="en-US"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71</a:t>
            </a:fld>
            <a:endParaRPr lang="en-US" dirty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72</a:t>
            </a:fld>
            <a:endParaRPr lang="en-US" dirty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73</a:t>
            </a:fld>
            <a:endParaRPr lang="en-US" dirty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74</a:t>
            </a:fld>
            <a:endParaRPr lang="en-US" dirty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75</a:t>
            </a:fld>
            <a:endParaRPr lang="en-US" dirty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76</a:t>
            </a:fld>
            <a:endParaRPr lang="en-US" dirty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77</a:t>
            </a:fld>
            <a:endParaRPr lang="en-US" dirty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78</a:t>
            </a:fld>
            <a:endParaRPr lang="en-US" dirty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79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80</a:t>
            </a:fld>
            <a:endParaRPr lang="en-US" dirty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81</a:t>
            </a:fld>
            <a:endParaRPr lang="en-US" dirty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82</a:t>
            </a:fld>
            <a:endParaRPr lang="en-US" dirty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83</a:t>
            </a:fld>
            <a:endParaRPr lang="en-US" dirty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84</a:t>
            </a:fld>
            <a:endParaRPr lang="en-US" dirty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85</a:t>
            </a:fld>
            <a:endParaRPr lang="en-US" dirty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86</a:t>
            </a:fld>
            <a:endParaRPr lang="en-US" dirty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87</a:t>
            </a:fld>
            <a:endParaRPr lang="en-US" dirty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88</a:t>
            </a:fld>
            <a:endParaRPr lang="en-US" dirty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89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90</a:t>
            </a:fld>
            <a:endParaRPr 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91</a:t>
            </a:fld>
            <a:endParaRPr 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92</a:t>
            </a:fld>
            <a:endParaRPr 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93</a:t>
            </a:fld>
            <a:endParaRPr 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94</a:t>
            </a:fld>
            <a:endParaRPr 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95</a:t>
            </a:fld>
            <a:endParaRPr 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96</a:t>
            </a:fld>
            <a:endParaRPr 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97</a:t>
            </a:fld>
            <a:endParaRPr 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98</a:t>
            </a:fld>
            <a:endParaRPr lang="en-U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A0BA-7C69-4EF8-AD64-A57A877020C4}" type="slidenum">
              <a:rPr lang="en-US" smtClean="0"/>
              <a:t>99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6045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045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092982E-197F-4010-8933-D3C63C4DE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4D08F-851F-44A1-B86C-DC5D95AD6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B49C1-FF9D-4BEB-9E29-156130867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2D87F-FFE3-4DBE-9EAB-C5F09FC1E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1C0E8-67B9-4AF0-9164-007B590E6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4E2BD-F40D-45B5-A9D1-C932D03BA8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47BA9-BC44-4AB8-BE1F-D61D9CB33B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D1FB9-40CE-45D5-9999-92DA2B82EF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A8ED9-815D-4664-86B8-229617C1FC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E9B6F-B7B7-4ECE-A983-134070070B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9220-0318-4CAD-B077-22032B1748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91D57-6AEE-43CB-8E49-51CCE93F34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451D6-940B-45FB-B880-B56DD17F80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939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39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39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39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39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0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0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0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0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0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0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0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0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0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0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1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1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1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1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1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1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1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1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1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1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2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2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2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2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2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2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2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2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2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2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43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943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943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5943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943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943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43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43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DBACD42-8A8E-489D-B9DB-06E5E8661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0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5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6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67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844675"/>
            <a:ext cx="8229600" cy="2160588"/>
          </a:xfrm>
        </p:spPr>
        <p:txBody>
          <a:bodyPr/>
          <a:lstStyle/>
          <a:p>
            <a:pPr eaLnBrk="1" hangingPunct="1">
              <a:defRPr/>
            </a:pPr>
            <a:r>
              <a:rPr lang="fa-IR" sz="7200" b="1" dirty="0" smtClean="0">
                <a:solidFill>
                  <a:srgbClr val="FFFF00"/>
                </a:solidFill>
              </a:rPr>
              <a:t>استراتژی های کسب و کار  </a:t>
            </a:r>
            <a:endParaRPr lang="en-US" sz="7200" b="1" dirty="0" smtClean="0">
              <a:solidFill>
                <a:srgbClr val="FFFF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11413" y="4292600"/>
            <a:ext cx="5145087" cy="936625"/>
          </a:xfrm>
        </p:spPr>
        <p:txBody>
          <a:bodyPr/>
          <a:lstStyle/>
          <a:p>
            <a:pPr rtl="1" eaLnBrk="1" hangingPunct="1">
              <a:defRPr/>
            </a:pPr>
            <a:r>
              <a:rPr lang="fa-IR" sz="4400" b="1" smtClean="0">
                <a:solidFill>
                  <a:srgbClr val="FFFF00"/>
                </a:solidFill>
              </a:rPr>
              <a:t>از: دکتر احمد روستا </a:t>
            </a:r>
            <a:endParaRPr lang="en-US" sz="4400" b="1" dirty="0" smtClean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0937" y="5614550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. D R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 T A . C O M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41438"/>
            <a:ext cx="8642350" cy="5256212"/>
          </a:xfr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2700000" scaled="1"/>
          </a:gradFill>
        </p:spPr>
        <p:txBody>
          <a:bodyPr/>
          <a:lstStyle/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a-IR" b="1" smtClean="0">
              <a:solidFill>
                <a:srgbClr val="FFFF00"/>
              </a:solidFill>
            </a:endParaRP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fa-IR" b="1" smtClean="0"/>
              <a:t> تأکید بر حفظ وضع موجود و موقُعیت در بازار وجود دارد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fa-IR" b="1" smtClean="0"/>
              <a:t>علاقه ای برای  توسعه وجود ندارد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endParaRPr lang="fa-IR" b="1" smtClean="0"/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fa-IR" b="1" smtClean="0"/>
              <a:t>فقط بعضی از تغییرات جزئی قابل  قبول است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fa-IR" b="1" smtClean="0"/>
              <a:t>برای مشارکت با عرضه کنندگان مواد اولیه  برای دفاع موقعیت تمایل وجود دارد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endParaRPr lang="fa-IR" b="1" smtClean="0"/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fa-IR" b="1" smtClean="0"/>
              <a:t> کاهش هزینه تولید و قیمت فروش  مورد توجه است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endParaRPr lang="en-US" b="1" dirty="0" smtClean="0"/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5003800" y="333375"/>
            <a:ext cx="3727450" cy="6953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استراتژی تدافعی </a:t>
            </a:r>
            <a:endParaRPr lang="en-US" sz="4400" b="1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1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3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3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3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3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3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3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73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3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animBg="1"/>
      <p:bldP spid="73732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549275"/>
            <a:ext cx="8713787" cy="5975350"/>
          </a:xfrm>
        </p:spPr>
        <p:txBody>
          <a:bodyPr/>
          <a:lstStyle/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استراتژی ارتباطی شامل شناسائی ، جذب ، تقویت ، گسترش و حفظ ارتباط با گروه های ذینفع بویژه مشتریان است.</a:t>
            </a:r>
          </a:p>
          <a:p>
            <a:pPr algn="r" rtl="1" eaLnBrk="1" hangingPunct="1"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استراتژی ارتباطی باعث کاهش تنش و افزایش آرامش در شرایط رقابتی و بحرانی میشود.</a:t>
            </a:r>
          </a:p>
          <a:p>
            <a:pPr algn="r" eaLnBrk="1" hangingPunct="1">
              <a:buFontTx/>
              <a:buNone/>
              <a:defRPr/>
            </a:pPr>
            <a:endParaRPr lang="fa-IR" sz="3600" b="1" smtClean="0"/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3600" smtClean="0">
                <a:solidFill>
                  <a:schemeClr val="hlink"/>
                </a:solidFill>
              </a:rPr>
              <a:t>-</a:t>
            </a:r>
            <a:r>
              <a:rPr lang="fa-IR" sz="3600" b="1" smtClean="0"/>
              <a:t> استراتژی ارتباطی نوعی مزیت رقابتی بوجود میآورد.</a:t>
            </a:r>
            <a:endParaRPr lang="en-US" sz="3600" b="1" smtClean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4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4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14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414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569325" cy="1782762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sz="4000" b="1" smtClean="0"/>
              <a:t>4- استراتژی بازاریابی و فروش هوشمندانه و چابک</a:t>
            </a:r>
            <a:endParaRPr lang="en-US" sz="4000" b="1" smtClean="0"/>
          </a:p>
        </p:txBody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16113"/>
            <a:ext cx="8569325" cy="4681537"/>
          </a:xfrm>
        </p:spPr>
        <p:txBody>
          <a:bodyPr/>
          <a:lstStyle/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در رقابت آینده ، بازاریابی و فروش هوشمندانه ، زیرکانه و چابک ، جایگزین بازاریابی و فروش فعالانه  میشود.</a:t>
            </a:r>
          </a:p>
          <a:p>
            <a:pPr algn="r" rtl="1" eaLnBrk="1" hangingPunct="1"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در این استراتژی دانائی و تخصص و تحقیقات جایگزین تجربه و حدسیات میشود.</a:t>
            </a:r>
            <a:endParaRPr lang="en-US" sz="3600" b="1" smtClean="0"/>
          </a:p>
          <a:p>
            <a:pPr algn="r" eaLnBrk="1" hangingPunct="1">
              <a:buFontTx/>
              <a:buNone/>
              <a:defRPr/>
            </a:pPr>
            <a:endParaRPr lang="fa-IR" sz="3600" b="1" smtClean="0"/>
          </a:p>
          <a:p>
            <a:pPr algn="r" eaLnBrk="1" hangingPunct="1">
              <a:buFontTx/>
              <a:buNone/>
              <a:defRPr/>
            </a:pPr>
            <a:endParaRPr lang="en-US" sz="3600" b="1" smtClean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5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5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5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415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15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746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549275"/>
            <a:ext cx="8785225" cy="5832475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endParaRPr lang="fa-IR" sz="3600" b="1" smtClean="0">
              <a:solidFill>
                <a:schemeClr val="hlink"/>
              </a:solidFill>
            </a:endParaRP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3600" b="1" smtClean="0">
                <a:solidFill>
                  <a:schemeClr val="hlink"/>
                </a:solidFill>
              </a:rPr>
              <a:t>-</a:t>
            </a:r>
            <a:r>
              <a:rPr lang="fa-IR" sz="3600" b="1" smtClean="0"/>
              <a:t> </a:t>
            </a:r>
            <a:r>
              <a:rPr lang="fa-IR" sz="4000" b="1" smtClean="0"/>
              <a:t>استراتژی هوشمندانه ، مبتنی بر رقابت هوشمندانه و مدیریت هوشمندانه است .</a:t>
            </a:r>
            <a:endParaRPr lang="fa-IR" sz="4000" b="1" smtClean="0">
              <a:solidFill>
                <a:schemeClr val="hlink"/>
              </a:solidFill>
            </a:endParaRPr>
          </a:p>
          <a:p>
            <a:pPr algn="r" eaLnBrk="1" hangingPunct="1">
              <a:buFont typeface="Wingdings" pitchFamily="2" charset="2"/>
              <a:buNone/>
              <a:defRPr/>
            </a:pPr>
            <a:endParaRPr lang="fa-IR" sz="4000" b="1" smtClean="0">
              <a:solidFill>
                <a:schemeClr val="hlink"/>
              </a:solidFill>
            </a:endParaRP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000" b="1" smtClean="0">
                <a:solidFill>
                  <a:schemeClr val="hlink"/>
                </a:solidFill>
              </a:rPr>
              <a:t>-</a:t>
            </a:r>
            <a:r>
              <a:rPr lang="fa-IR" sz="4000" b="1" smtClean="0"/>
              <a:t> سرعت، سهولت و سبقت بر اساس خلاقیت، منفعت و مزیت نکات کلیدی این استراتژی هستند. </a:t>
            </a:r>
            <a:endParaRPr lang="en-US" sz="4000" b="1" smtClean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16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6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6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fa-IR" sz="4000" b="1" smtClean="0"/>
              <a:t>5- استراتژی بازاریابی ارزشی</a:t>
            </a:r>
            <a:endParaRPr lang="en-US" sz="4000" b="1" smtClean="0"/>
          </a:p>
        </p:txBody>
      </p:sp>
      <p:sp>
        <p:nvSpPr>
          <p:cNvPr id="417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516938" cy="4895850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600" b="1" smtClean="0"/>
              <a:t>ایجاد ارزش برای سهامداران و مشتریان رمز موفقیت این استراتژی است.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600" b="1" smtClean="0"/>
              <a:t>ارزش ها متنوع و متغیّر هستند.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600" b="1" smtClean="0"/>
              <a:t>شناخت ارزش ها از دید و نظر مشتریان و سهامداران و جهت گیری استراتژِیک بر پایه شناخت نقش مهمی در موفقیت این استراتژی دارند.</a:t>
            </a:r>
            <a:endParaRPr lang="en-US" sz="3600" b="1" smtClean="0"/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endParaRPr lang="en-US" sz="3600" b="1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7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7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7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7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7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7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7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7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7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7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7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7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7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794" grpId="0"/>
      <p:bldP spid="417795" grpId="0" build="p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476250"/>
            <a:ext cx="8580438" cy="5761038"/>
          </a:xfrm>
        </p:spPr>
        <p:txBody>
          <a:bodyPr/>
          <a:lstStyle/>
          <a:p>
            <a:pPr algn="r" rtl="1" eaLnBrk="1" hangingPunct="1">
              <a:buFontTx/>
              <a:buChar char="-"/>
              <a:defRPr/>
            </a:pPr>
            <a:r>
              <a:rPr lang="fa-IR" sz="4000" b="1" smtClean="0"/>
              <a:t>ارزش برای صاحبان و مشتریان گاهی تناقض دارند و نزدیک سازی آنها از وظایف مدیران استراتژیک است.</a:t>
            </a:r>
          </a:p>
          <a:p>
            <a:pPr algn="r" rtl="1" eaLnBrk="1" hangingPunct="1">
              <a:buFontTx/>
              <a:buNone/>
              <a:defRPr/>
            </a:pPr>
            <a:endParaRPr lang="fa-IR" sz="4000" b="1" smtClean="0"/>
          </a:p>
          <a:p>
            <a:pPr algn="r" rtl="1" eaLnBrk="1" hangingPunct="1">
              <a:buFontTx/>
              <a:buChar char="-"/>
              <a:defRPr/>
            </a:pPr>
            <a:r>
              <a:rPr lang="fa-IR" sz="4000" b="1" smtClean="0"/>
              <a:t>استراتژی بازاریابی ارزشی در جهت ایجاد و گسترش ارزشهای اضافی و حفظ آنهاست تا به اهداف استراتژیک دست یابد.</a:t>
            </a:r>
            <a:endParaRPr lang="en-US" sz="4000" b="1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18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18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fa-IR" sz="4000" b="1" smtClean="0"/>
              <a:t>6- استراتژی منزلت</a:t>
            </a:r>
            <a:endParaRPr lang="en-US" sz="4000" b="1" smtClean="0"/>
          </a:p>
        </p:txBody>
      </p:sp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84313"/>
            <a:ext cx="8713787" cy="4791075"/>
          </a:xfrm>
        </p:spPr>
        <p:txBody>
          <a:bodyPr/>
          <a:lstStyle/>
          <a:p>
            <a:pPr algn="r" rtl="1" eaLnBrk="1" hangingPunct="1">
              <a:lnSpc>
                <a:spcPct val="80000"/>
              </a:lnSpc>
              <a:buFontTx/>
              <a:buChar char="•"/>
              <a:defRPr/>
            </a:pPr>
            <a:r>
              <a:rPr lang="fa-IR" sz="3600" b="1" smtClean="0"/>
              <a:t>یکی از مهمترین اهداف استراتژیک هر بنگاه ،ایجاد منزلت در بازار و مکان یابی و جایگاه قوی در بازار است. </a:t>
            </a:r>
          </a:p>
          <a:p>
            <a:pPr algn="r" rtl="1" eaLnBrk="1" hangingPunct="1">
              <a:lnSpc>
                <a:spcPct val="80000"/>
              </a:lnSpc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lnSpc>
                <a:spcPct val="80000"/>
              </a:lnSpc>
              <a:buFontTx/>
              <a:buChar char="•"/>
              <a:defRPr/>
            </a:pPr>
            <a:r>
              <a:rPr lang="fa-IR" sz="3600" b="1" smtClean="0"/>
              <a:t>منزلت به معنای جایگاه برتر ، مثبت ومطلوب در ذهن مخاطبین است.</a:t>
            </a:r>
          </a:p>
          <a:p>
            <a:pPr algn="r" rtl="1" eaLnBrk="1" hangingPunct="1">
              <a:lnSpc>
                <a:spcPct val="80000"/>
              </a:lnSpc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lnSpc>
                <a:spcPct val="80000"/>
              </a:lnSpc>
              <a:buFontTx/>
              <a:buChar char="•"/>
              <a:defRPr/>
            </a:pPr>
            <a:r>
              <a:rPr lang="fa-IR" sz="3600" b="1" smtClean="0"/>
              <a:t>ایجاد ، تقویت و حفظ منزلت باعث بازارپذیری بیشتر ، بهتر ، سریعتر و راحت تر خواهد بود.</a:t>
            </a:r>
            <a:endParaRPr lang="en-US" sz="3600" b="1" smtClean="0"/>
          </a:p>
          <a:p>
            <a:pPr algn="r" rtl="1" eaLnBrk="1" hangingPunct="1">
              <a:lnSpc>
                <a:spcPct val="80000"/>
              </a:lnSpc>
              <a:buFontTx/>
              <a:buChar char="•"/>
              <a:defRPr/>
            </a:pPr>
            <a:endParaRPr lang="en-US" sz="3600" b="1" smtClean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19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9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4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642350" cy="6264275"/>
          </a:xfrm>
        </p:spPr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sz="4000" b="1" smtClean="0"/>
              <a:t>منزلت نوعی حسّ ارجحیّت در مشتری ایجاد می کند.</a:t>
            </a:r>
          </a:p>
          <a:p>
            <a:pPr algn="r" rtl="1" eaLnBrk="1" hangingPunct="1">
              <a:buFontTx/>
              <a:buNone/>
              <a:defRPr/>
            </a:pPr>
            <a:endParaRPr lang="fa-IR" sz="4000" b="1" smtClean="0"/>
          </a:p>
          <a:p>
            <a:pPr algn="r" rtl="1" eaLnBrk="1" hangingPunct="1">
              <a:buFontTx/>
              <a:buChar char="•"/>
              <a:defRPr/>
            </a:pPr>
            <a:r>
              <a:rPr lang="fa-IR" sz="4000" b="1" smtClean="0"/>
              <a:t>منزلت سازی نیازمند تداوم رفتار و حضور و ارتباط با بازار است و پدیده ای استراتژیک است.</a:t>
            </a:r>
          </a:p>
          <a:p>
            <a:pPr algn="r" rtl="1" eaLnBrk="1" hangingPunct="1">
              <a:buFontTx/>
              <a:buNone/>
              <a:defRPr/>
            </a:pPr>
            <a:endParaRPr lang="fa-IR" sz="4000" b="1" smtClean="0"/>
          </a:p>
          <a:p>
            <a:pPr algn="r" rtl="1" eaLnBrk="1" hangingPunct="1">
              <a:buFontTx/>
              <a:buChar char="•"/>
              <a:defRPr/>
            </a:pPr>
            <a:r>
              <a:rPr lang="fa-IR" sz="4000" b="1" smtClean="0"/>
              <a:t>منزلت باعث تقویت نام و نشان میشود و گاهی مدیریت نام و نشان باعث منزلت بهتر میگردد.</a:t>
            </a:r>
            <a:endParaRPr lang="en-US" sz="4000" b="1" smtClean="0"/>
          </a:p>
          <a:p>
            <a:pPr algn="r" rtl="1" eaLnBrk="1" hangingPunct="1">
              <a:buFontTx/>
              <a:buChar char="•"/>
              <a:defRPr/>
            </a:pPr>
            <a:endParaRPr lang="fa-IR" sz="40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en-US" sz="4000" b="1" smtClean="0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0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0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0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20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20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4800" b="1" smtClean="0">
                <a:solidFill>
                  <a:srgbClr val="FFFF66"/>
                </a:solidFill>
              </a:rPr>
              <a:t>نکات کلیدی در استراتژی های مؤثر</a:t>
            </a:r>
            <a:r>
              <a:rPr lang="fa-IR" sz="4800" b="1" smtClean="0"/>
              <a:t> </a:t>
            </a:r>
            <a:endParaRPr lang="en-US" sz="4800" b="1" smtClean="0"/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000" b="1" smtClean="0">
                <a:solidFill>
                  <a:schemeClr val="hlink"/>
                </a:solidFill>
              </a:rPr>
              <a:t>کیفیت عالی</a:t>
            </a:r>
            <a:r>
              <a:rPr lang="fa-IR" sz="4000" smtClean="0"/>
              <a:t> 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endParaRPr lang="fa-IR" sz="4000" smtClean="0"/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000" smtClean="0"/>
              <a:t>مشتری خواهان بهترین کیفیت با در نظر گرفتن ابعاد پنجگانه کیفیت یعنی ” عملکرد ، مشخصات ، قابلیت اتکاء ، جذابیت ( انطباق با خواستها ) و دوام“  هستند.</a:t>
            </a:r>
            <a:endParaRPr lang="en-US" sz="400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21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890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8229600" cy="5761037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400" b="1" smtClean="0"/>
              <a:t>- امروزه شرکتهای بزرگ جهانی مانند- </a:t>
            </a:r>
            <a:r>
              <a:rPr lang="en-ZA" sz="4400" b="1" smtClean="0"/>
              <a:t>MOTOROLA ,IBM </a:t>
            </a:r>
            <a:r>
              <a:rPr lang="fa-IR" sz="4400" b="1" smtClean="0"/>
              <a:t> سعی کرده اند تا به استاندارد 999/99درصد برسند.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44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400" b="1" smtClean="0"/>
              <a:t>- استراتژی کیفیت برتر بیانگر باور کیفیّت و رعایت آن برای همیشه و رضایت مشتریان است .</a:t>
            </a:r>
            <a:endParaRPr lang="en-US" sz="4400" b="1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22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2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2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2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smtClean="0"/>
              <a:t> </a:t>
            </a:r>
            <a:r>
              <a:rPr lang="fa-IR" sz="4800" b="1" smtClean="0">
                <a:solidFill>
                  <a:schemeClr val="hlink"/>
                </a:solidFill>
              </a:rPr>
              <a:t>قابل اتکا بودن</a:t>
            </a:r>
            <a:endParaRPr lang="en-US" sz="4800" b="1" smtClean="0">
              <a:solidFill>
                <a:schemeClr val="hlink"/>
              </a:solidFill>
            </a:endParaRPr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205038"/>
            <a:ext cx="8229600" cy="4033837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000" smtClean="0"/>
              <a:t>در بازاریابی نوین مشتریان خواهان محصولاتی هستند که تولید کنندگان آنها قابل اتکاء باشند . قابلیت اتکاء بودن شامل انجام درست تعهدات و قول و قرارها و تداوم حضور درحرفه است.</a:t>
            </a:r>
            <a:endParaRPr lang="en-US" sz="4000" smtClean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3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23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23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42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268413"/>
            <a:ext cx="8785225" cy="5329237"/>
          </a:xfr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t="100000" r="100000"/>
            </a:path>
          </a:gradFill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sz="3600" smtClean="0"/>
              <a:t>جستجو برای فرصتهای تازه و نوآوریها وجود دارد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z="3600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sz="3600" smtClean="0"/>
              <a:t>علاقه به توسعه چشمگیر است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z="3600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sz="3600" smtClean="0"/>
              <a:t>پذیرش ریسک و مخاطرات وجود دارد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z="3600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sz="3600" smtClean="0"/>
              <a:t>از ابزارهای محدود کننده و کنترلی گریزان است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3600" smtClean="0"/>
              <a:t>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sz="3600" smtClean="0"/>
              <a:t>با کاهش هزینه ها مخالفت می ورزد </a:t>
            </a:r>
            <a:endParaRPr lang="en-US" sz="3600" dirty="0" smtClean="0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4787900" y="333375"/>
            <a:ext cx="4086225" cy="6286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t="100000" r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استراتژی تهاجمی</a:t>
            </a:r>
            <a:endParaRPr lang="en-US" sz="44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27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270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270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27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animBg="1"/>
      <p:bldP spid="72708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229600" cy="504825"/>
          </a:xfrm>
        </p:spPr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sz="4000" b="1" smtClean="0"/>
              <a:t> </a:t>
            </a:r>
            <a:r>
              <a:rPr lang="fa-IR" b="1" smtClean="0">
                <a:solidFill>
                  <a:schemeClr val="hlink"/>
                </a:solidFill>
              </a:rPr>
              <a:t>قیمت مناسب</a:t>
            </a:r>
            <a:endParaRPr lang="en-US" b="1" smtClean="0">
              <a:solidFill>
                <a:schemeClr val="hlink"/>
              </a:solidFill>
            </a:endParaRPr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00213"/>
            <a:ext cx="8769350" cy="4824412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فرمول تعیین قیمت در بازاریابی نوین مانند گذشته نیست . رقابت فشرده باعث شده است تا شرکتها برای سود آوری به کاهش قیمت ها بپردازند. به عبارتی فرمولهای تعیین قیمت در گذشته و حال بشرح زیر است: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endParaRPr lang="fa-IR" sz="3600" b="1" smtClean="0"/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قیمت فروش= سود+ هزینه ها                 روش گذشته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سود= هزینه ها- قیمت فروش                  روش جدید</a:t>
            </a:r>
            <a:endParaRPr lang="en-US" sz="3600" b="1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4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4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4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400" b="1" smtClean="0"/>
              <a:t>مطلوب و مناسب بودن قیمت با توجه به شرایط بازار و ارتباط قیمت با سایر عناصر آمیخته بازاریابی و نوع مشتریان خواهد بود.</a:t>
            </a:r>
            <a:endParaRPr lang="en-US" sz="4400" b="1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25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b="1" smtClean="0"/>
              <a:t> </a:t>
            </a:r>
            <a:r>
              <a:rPr lang="fa-IR" b="1" smtClean="0">
                <a:solidFill>
                  <a:schemeClr val="hlink"/>
                </a:solidFill>
              </a:rPr>
              <a:t>انعطاف پذیری</a:t>
            </a:r>
            <a:endParaRPr lang="en-US" b="1" smtClean="0">
              <a:solidFill>
                <a:schemeClr val="hlink"/>
              </a:solidFill>
            </a:endParaRPr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400" smtClean="0"/>
              <a:t>با توجه به تغییر یافتن دائمی شرایط بازار ، نیازها ، سلیقه ها ، انتظارات ، امکانات ، ترجیحات و ترکیب مشتریان و عملکرد رقبا، بازاریابان باید با انعطاف پذیری زیاد، واکنش سریع نشان دهند.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endParaRPr lang="en-US" sz="440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7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27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27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10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b="1" smtClean="0"/>
              <a:t> </a:t>
            </a:r>
            <a:r>
              <a:rPr lang="fa-IR" b="1" smtClean="0">
                <a:solidFill>
                  <a:schemeClr val="hlink"/>
                </a:solidFill>
              </a:rPr>
              <a:t>خدمات فراگیر</a:t>
            </a:r>
            <a:r>
              <a:rPr lang="fa-IR" b="1" smtClean="0"/>
              <a:t> </a:t>
            </a:r>
            <a:endParaRPr lang="en-US" b="1" smtClean="0"/>
          </a:p>
        </p:txBody>
      </p:sp>
      <p:sp>
        <p:nvSpPr>
          <p:cNvPr id="428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229600" cy="5545137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mtClean="0"/>
              <a:t>اگرچه خدمات پس از فروش بسیار ارزنده است و باعث وفاداری مشتریان به محصول و شرکت میگردد ، اما فراموش نباید کرد که خدمات قبل از فروش و در جریان فروش به شکلهای مختلف و از جمله خدمات رایگان در بعضی موارد یک ضرورت برای بازاریابی موفق است و باعث جذب و جلب مشتریان می گردد. 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mtClean="0"/>
              <a:t>یکی از تحقیقات اخیر بازاریابی در مورد علل گرایش مشتریان بسوی رقبا نشان می دهد که ده </a:t>
            </a:r>
            <a:r>
              <a:rPr lang="fa-IR" u="sng" smtClean="0"/>
              <a:t>درصد آن ناشی از محصولات ضعیف و چهل درصد ناشی</a:t>
            </a:r>
            <a:r>
              <a:rPr lang="fa-IR" smtClean="0"/>
              <a:t> از ضعف خدمات شرکتها بوده است.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8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28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28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28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8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28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28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034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b="1" smtClean="0"/>
              <a:t> </a:t>
            </a:r>
            <a:r>
              <a:rPr lang="fa-IR" b="1" smtClean="0">
                <a:solidFill>
                  <a:schemeClr val="hlink"/>
                </a:solidFill>
              </a:rPr>
              <a:t>سرعت وتازگی ( مدیریت زمان)</a:t>
            </a:r>
            <a:endParaRPr lang="en-US" b="1" smtClean="0">
              <a:solidFill>
                <a:schemeClr val="hlink"/>
              </a:solidFill>
            </a:endParaRPr>
          </a:p>
        </p:txBody>
      </p:sp>
      <p:sp>
        <p:nvSpPr>
          <p:cNvPr id="429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3629025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000" smtClean="0"/>
              <a:t>مشتریان امروز ترجیح میدهند تا محصولات دلخواه و مطابق سلیقه خود را در کوتاه ترین مدت و زمان دریافت کنند. آنها در جستجوی ” سرعت و تازگی ” هستند. ” مدیریت زمان ” در بازاریابی نقش مهمی دارد.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endParaRPr lang="fa-IR" sz="4000" smtClean="0"/>
          </a:p>
          <a:p>
            <a:pPr algn="r" eaLnBrk="1" hangingPunct="1">
              <a:buFont typeface="Wingdings" pitchFamily="2" charset="2"/>
              <a:buNone/>
              <a:defRPr/>
            </a:pPr>
            <a:endParaRPr lang="en-US" sz="4000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9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29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29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429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9058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765175"/>
            <a:ext cx="8229600" cy="5327650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000" b="1" smtClean="0"/>
              <a:t>شرکت تویوتا هم اکنون برای مشتریان خود در توکیو و اوزاکا امکانی فراهم ساخته است تا اتومبیلهای خود را براساس سیستم </a:t>
            </a:r>
            <a:r>
              <a:rPr lang="en-ZA" sz="4000" b="1" smtClean="0"/>
              <a:t>CAD</a:t>
            </a:r>
            <a:r>
              <a:rPr lang="fa-IR" sz="4000" b="1" smtClean="0"/>
              <a:t> در نمایشگاه های اتومبیل طراحی کرده و در مدت 5 روز آنرا دریافت کنند.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40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000" b="1" smtClean="0"/>
              <a:t>5 روز برای کلیه امور سفارش دادن ، برنامه ریزی تولید، تولید، آزمایش و حمل است.</a:t>
            </a:r>
            <a:endParaRPr lang="en-US" sz="4000" b="1" smtClean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30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30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a-IR" b="1" smtClean="0"/>
              <a:t>استراتژی ارزش برای سهامداران</a:t>
            </a:r>
            <a:endParaRPr lang="en-US" b="1" smtClean="0"/>
          </a:p>
        </p:txBody>
      </p:sp>
      <p:sp>
        <p:nvSpPr>
          <p:cNvPr id="431107" name="Rectangle 3"/>
          <p:cNvSpPr>
            <a:spLocks noChangeArrowheads="1"/>
          </p:cNvSpPr>
          <p:nvPr/>
        </p:nvSpPr>
        <p:spPr bwMode="auto">
          <a:xfrm>
            <a:off x="323850" y="1916113"/>
            <a:ext cx="8640763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•"/>
              <a:defRPr/>
            </a:pPr>
            <a:r>
              <a:rPr lang="fa-I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a-IR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بازاریابی فرایند مدیریت برای جستجوی حداکثر بازده برای سهامداران  از طریق تنظیم و بکارگیری استراتژی هائی است که روابطی مطمئن با مشتریان ارزشمند بوجود آورد و باعث مزیت متمایز پایدار گردد.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fa-IR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•"/>
              <a:defRPr/>
            </a:pPr>
            <a:r>
              <a:rPr lang="fa-IR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اساسی ترین اصل بازاریابی ارزشی این است که استراتژی های بازاریابی باید بر پایه نقش و سهم خالص آنها در ایجاد ارزش برای سهامداران ، مورد قضاوت قرار گیرند . </a:t>
            </a:r>
            <a:endParaRPr lang="en-US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31108" name="Text Box 4"/>
          <p:cNvSpPr txBox="1">
            <a:spLocks noChangeArrowheads="1"/>
          </p:cNvSpPr>
          <p:nvPr/>
        </p:nvSpPr>
        <p:spPr bwMode="auto">
          <a:xfrm>
            <a:off x="5580063" y="1125538"/>
            <a:ext cx="2973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fa-I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بازاریابی ارزشی</a:t>
            </a:r>
            <a:endParaRPr lang="en-US" sz="3200" b="1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3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110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110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1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110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110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1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1106" grpId="0"/>
      <p:bldP spid="431107" grpId="0"/>
      <p:bldP spid="431108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333375"/>
            <a:ext cx="8785225" cy="6264275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defRPr/>
            </a:pPr>
            <a:r>
              <a:rPr lang="fa-IR" sz="2400" b="1" smtClean="0"/>
              <a:t>ارزش برای سهامداران آغاز و پایان این رویکرد جدید بازاریابی استراتژیک است .</a:t>
            </a:r>
          </a:p>
          <a:p>
            <a:pPr algn="r" rtl="1" eaLnBrk="1" hangingPunct="1">
              <a:lnSpc>
                <a:spcPct val="90000"/>
              </a:lnSpc>
              <a:defRPr/>
            </a:pPr>
            <a:endParaRPr lang="fa-IR" sz="2400" b="1" smtClean="0"/>
          </a:p>
          <a:p>
            <a:pPr algn="r" rtl="1" eaLnBrk="1" hangingPunct="1">
              <a:lnSpc>
                <a:spcPct val="90000"/>
              </a:lnSpc>
              <a:defRPr/>
            </a:pPr>
            <a:r>
              <a:rPr lang="fa-IR" sz="2400" b="1" smtClean="0"/>
              <a:t>در بازاریابی پیشرفته نوعی تناقض بوجود میاید . مدیران ارشد از یکطرف تأکید بر مشتریان را لازمه موفقیت کسب و کار میدانند و از طرف دیگر تأکید بر حداکثر سازی ارزش برای سهامداران را بعنوان هدف مرکزی و اصلی بنگاه میدانند .و در نتیجه بین  آگاه کردن مشتری ، میزان فروش و سهم بازار از یکطرف و افزایش ارزش برای سهامداران از طرف دیگر رابطه مطمئنی پیدا نمی کنند .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z="2400" b="1" smtClean="0"/>
          </a:p>
          <a:p>
            <a:pPr algn="r" rtl="1" eaLnBrk="1" hangingPunct="1">
              <a:lnSpc>
                <a:spcPct val="90000"/>
              </a:lnSpc>
              <a:defRPr/>
            </a:pPr>
            <a:r>
              <a:rPr lang="fa-IR" sz="2400" b="1" smtClean="0"/>
              <a:t>ارزش برای سهامداران در سود نیست بلکه در جریان نقدی تنزیل شده می باشد .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 b="1" smtClean="0"/>
          </a:p>
          <a:p>
            <a:pPr algn="r" rtl="1" eaLnBrk="1" hangingPunct="1">
              <a:lnSpc>
                <a:spcPct val="90000"/>
              </a:lnSpc>
              <a:defRPr/>
            </a:pPr>
            <a:r>
              <a:rPr lang="en-US" sz="2400" b="1" smtClean="0"/>
              <a:t> </a:t>
            </a:r>
            <a:r>
              <a:rPr lang="fa-IR" sz="2400" b="1" smtClean="0"/>
              <a:t>در دنیای امروز شرکتها مزیت رقابتی پایدار را در بازاریابی جستجو می کنند و نه تولید و خدمات. به همین دلیل برون سپاری </a:t>
            </a:r>
            <a:r>
              <a:rPr lang="en-US" sz="2400" b="1" smtClean="0"/>
              <a:t>Outsourcing</a:t>
            </a:r>
            <a:r>
              <a:rPr lang="fa-IR" sz="2400" b="1" smtClean="0"/>
              <a:t> در تولید و خدمات در حال فزونی است . و بیشترین تلاش شرکتها روی تحلیل نیازهای مشتریان و یافتن تکنولوژیهای جدید و محصولات تازه برای پاسخگوئی به نیازهاست .</a:t>
            </a:r>
            <a:r>
              <a:rPr lang="fa-IR" sz="2400" smtClean="0"/>
              <a:t> </a:t>
            </a:r>
            <a:endParaRPr lang="en-US" sz="24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32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2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2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432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32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 anchorCtr="1"/>
          <a:lstStyle/>
          <a:p>
            <a:pPr eaLnBrk="1" hangingPunct="1">
              <a:defRPr/>
            </a:pPr>
            <a:r>
              <a:rPr lang="fa-IR" b="1" smtClean="0">
                <a:solidFill>
                  <a:schemeClr val="tx1"/>
                </a:solidFill>
              </a:rPr>
              <a:t>راه های افزایش ارزش برای سهامداران</a:t>
            </a:r>
            <a:r>
              <a:rPr lang="fa-IR" smtClean="0">
                <a:solidFill>
                  <a:schemeClr val="tx1"/>
                </a:solidFill>
              </a:rPr>
              <a:t> 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642350" cy="4525963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1- سرعت نقدینگی </a:t>
            </a:r>
            <a:r>
              <a:rPr lang="en-US" sz="3600" b="1" smtClean="0"/>
              <a:t>ACCELERATION OF CASH FIOWS</a:t>
            </a:r>
            <a:endParaRPr lang="fa-IR" sz="36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 </a:t>
            </a:r>
            <a:r>
              <a:rPr lang="fa-IR" b="1" smtClean="0"/>
              <a:t>هر اندازه پول دریافتی سریعتر باشد ارزشمند تر است . در نتیجه بازاریابی باید به گونه ای باشد که مشتریان را متقاعد کند که زودتر بخرند و پرداخت کنند ، تا ارزش برای سهامدارن بهبود می یابد.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en-US" sz="3600" b="1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33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33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33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33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54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476250"/>
            <a:ext cx="8497887" cy="5976938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2- افزایش نقدینگی ( از طریق افزایش و درآمدها و کاهش هزینه ها )</a:t>
            </a:r>
          </a:p>
          <a:p>
            <a:pPr algn="r" rtl="1" eaLnBrk="1" hangingPunct="1">
              <a:defRPr/>
            </a:pPr>
            <a:endParaRPr lang="fa-IR" sz="36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b="1" smtClean="0"/>
              <a:t>بسیاری از استراتژی های بازاریابی در جهت افزایش در آمدها شکل میگیرند. بازاریابی ارتباط با مشتریان و مدیریت ارتباط با مشتریان نوعی جهت گیری استراتژیک برای افزایش سود بخشی برای مشتریان است . </a:t>
            </a:r>
            <a:endParaRPr lang="en-US" b="1" smtClean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34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34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424862" cy="5183187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b="1" smtClean="0"/>
              <a:t>برخورد با محیط  محتاطانه است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b="1" smtClean="0"/>
              <a:t>تلاش میشود تا تعادل بین امکانات سازمان و تغییرات محیط  بوجود آید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b="1" smtClean="0"/>
              <a:t> به تحقیقات کاربردی توجه می شود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b="1" smtClean="0"/>
              <a:t> از تجربیات و اشتباهات خود و رقبا  استفاده میشود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b="1" smtClean="0"/>
              <a:t>هزینه بجا و بموقع را ضروری میداند </a:t>
            </a:r>
            <a:endParaRPr lang="en-US" b="1" dirty="0" smtClean="0"/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4211638" y="260350"/>
            <a:ext cx="45704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استراتژیهای حسابگرانه</a:t>
            </a:r>
            <a:endParaRPr lang="en-US" sz="4400" dirty="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47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70" decel="1000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770" decel="1000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70" decel="100000"/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770" decel="100000"/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  <p:bldP spid="74756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3- کاهش آسیب پذیری نقدینگی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</a:t>
            </a:r>
            <a:r>
              <a:rPr lang="fa-IR" b="1" smtClean="0"/>
              <a:t>نقدینگی پیش بینی شده میتواند تحت تأثیر اقدامات رقابتی یا تغییرات تقاضا آسیب پذیر باشد . به همین دلیل بازاریابی استراتژیک میکوشد تا اقدامات رقابتی و گرایشات بازار را بشناسد و نسبت به آنها واکنش نشان دهد .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b="1" smtClean="0"/>
              <a:t>یکی از وظایف کلیدی بازاریابی ، کاهش آسیب پذیری نقدینگی از طریق پیش بینی و برنامه ریزی تغییرات محیطی است .</a:t>
            </a:r>
            <a:r>
              <a:rPr lang="fa-IR" smtClean="0"/>
              <a:t> </a:t>
            </a:r>
            <a:endParaRPr lang="en-US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5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35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35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35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35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229600" cy="5688012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000" b="1" smtClean="0"/>
              <a:t>4- جمع کردن ارزش بلند مدت از طریق سرمایه گذاری و ارائه های دارائی ها محسوس و غیر محسوس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40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smtClean="0"/>
              <a:t> </a:t>
            </a:r>
            <a:r>
              <a:rPr lang="fa-IR" sz="3600" b="1" smtClean="0"/>
              <a:t>این راه و روش نتیجه اجرای موفقیت آمیز سه راه کار قبلی است . مهمترین دارائی غیر محسوس، استراتژی نام و نشان و روابط با مشتریان است .</a:t>
            </a:r>
            <a:endParaRPr lang="en-US" sz="3600" b="1" smtClean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6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36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36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rtl="1" eaLnBrk="1" hangingPunct="1">
              <a:defRPr/>
            </a:pPr>
            <a:r>
              <a:rPr lang="fa-IR" b="1" smtClean="0"/>
              <a:t>شرایط برای محصول جدید </a:t>
            </a:r>
            <a:endParaRPr lang="en-US" b="1" smtClean="0"/>
          </a:p>
        </p:txBody>
      </p:sp>
      <p:sp>
        <p:nvSpPr>
          <p:cNvPr id="437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>
                <a:cs typeface="Times New Roman" pitchFamily="18" charset="0"/>
              </a:rPr>
              <a:t>۱</a:t>
            </a:r>
            <a:r>
              <a:rPr lang="fa-IR" b="1" smtClean="0"/>
              <a:t>-</a:t>
            </a:r>
            <a:r>
              <a:rPr lang="fa-IR" smtClean="0"/>
              <a:t> </a:t>
            </a:r>
            <a:r>
              <a:rPr lang="fa-IR" b="1" smtClean="0"/>
              <a:t>وجود تقاضای مناسب برای محصول در بازار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/>
              <a:t>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/>
              <a:t>٢- داشتن عوامل گوناگون تولید در شرکت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/>
              <a:t>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/>
              <a:t>٣- پتانسیل افزایش سود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>
                <a:cs typeface="Times New Roman" pitchFamily="18" charset="0"/>
              </a:rPr>
              <a:t>۴</a:t>
            </a:r>
            <a:r>
              <a:rPr lang="fa-IR" b="1" smtClean="0"/>
              <a:t>- مناسب بودن برای سایر محصولات شرکت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>
                <a:cs typeface="Times New Roman" pitchFamily="18" charset="0"/>
              </a:rPr>
              <a:t>۵</a:t>
            </a:r>
            <a:r>
              <a:rPr lang="fa-IR" b="1" smtClean="0"/>
              <a:t>- داشتن امکانات بازاریابی و توزیع </a:t>
            </a:r>
            <a:endParaRPr lang="en-US" b="1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7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7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7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7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37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7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7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37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7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7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437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7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7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37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7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37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437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7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7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437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7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7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437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250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a-IR" b="1" u="sng" smtClean="0"/>
              <a:t>مهمترین دلایل شکست محصولات جدید</a:t>
            </a:r>
            <a:endParaRPr lang="en-US" b="1" u="sng" smtClean="0"/>
          </a:p>
        </p:txBody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327650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۱</a:t>
            </a:r>
            <a:r>
              <a:rPr lang="fa-IR" sz="2800" smtClean="0"/>
              <a:t>- تجزیه و تحلیل  نادرست بازار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/>
              <a:t>٢- ضعیف بودن ایده محصول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/>
              <a:t>٣-هزینه های تولید بیش از حد پیش بینی شده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۴</a:t>
            </a:r>
            <a:r>
              <a:rPr lang="fa-IR" sz="2800" smtClean="0"/>
              <a:t>- زمان بندی نادرست در ارائه و معرفی محصول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۵</a:t>
            </a:r>
            <a:r>
              <a:rPr lang="fa-IR" sz="2800" smtClean="0"/>
              <a:t>-ضعف در فعالیتهای بازاریابی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۶</a:t>
            </a:r>
            <a:r>
              <a:rPr lang="fa-IR" sz="2800" smtClean="0"/>
              <a:t>- رقابت شدید و سریع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۷</a:t>
            </a:r>
            <a:r>
              <a:rPr lang="fa-IR" sz="2800" smtClean="0"/>
              <a:t>- توزیع نامناسب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۸</a:t>
            </a:r>
            <a:r>
              <a:rPr lang="fa-IR" sz="2800" smtClean="0"/>
              <a:t>- نیروی فروش ضعیف یا ناکافی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۹</a:t>
            </a:r>
            <a:r>
              <a:rPr lang="fa-IR" sz="2800" smtClean="0"/>
              <a:t>- قیمت گذاری غلط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 ١۰</a:t>
            </a:r>
            <a:r>
              <a:rPr lang="fa-IR" sz="2800" smtClean="0"/>
              <a:t>- تبلیغات نا مناسب</a:t>
            </a:r>
            <a:endParaRPr lang="en-US" sz="2800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2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2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2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42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42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42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42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42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42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42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42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42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423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370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3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052513"/>
            <a:ext cx="8424862" cy="482441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  <p:sp>
        <p:nvSpPr>
          <p:cNvPr id="443395" name="Line 3"/>
          <p:cNvSpPr>
            <a:spLocks noChangeShapeType="1"/>
          </p:cNvSpPr>
          <p:nvPr/>
        </p:nvSpPr>
        <p:spPr bwMode="auto">
          <a:xfrm flipV="1">
            <a:off x="395288" y="5876925"/>
            <a:ext cx="84248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3396" name="Line 4"/>
          <p:cNvSpPr>
            <a:spLocks noChangeShapeType="1"/>
          </p:cNvSpPr>
          <p:nvPr/>
        </p:nvSpPr>
        <p:spPr bwMode="auto">
          <a:xfrm>
            <a:off x="395288" y="1052513"/>
            <a:ext cx="84248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3397" name="Line 5"/>
          <p:cNvSpPr>
            <a:spLocks noChangeShapeType="1"/>
          </p:cNvSpPr>
          <p:nvPr/>
        </p:nvSpPr>
        <p:spPr bwMode="auto">
          <a:xfrm>
            <a:off x="395288" y="1052513"/>
            <a:ext cx="0" cy="47529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3398" name="Line 6"/>
          <p:cNvSpPr>
            <a:spLocks noChangeShapeType="1"/>
          </p:cNvSpPr>
          <p:nvPr/>
        </p:nvSpPr>
        <p:spPr bwMode="auto">
          <a:xfrm>
            <a:off x="8820150" y="1052513"/>
            <a:ext cx="0" cy="48244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3399" name="Text Box 7"/>
          <p:cNvSpPr txBox="1">
            <a:spLocks noChangeArrowheads="1"/>
          </p:cNvSpPr>
          <p:nvPr/>
        </p:nvSpPr>
        <p:spPr bwMode="auto">
          <a:xfrm>
            <a:off x="468313" y="5949950"/>
            <a:ext cx="793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2000" b="1"/>
              <a:t>نوجوها</a:t>
            </a:r>
            <a:endParaRPr lang="en-US" sz="2000" b="1"/>
          </a:p>
        </p:txBody>
      </p:sp>
      <p:sp>
        <p:nvSpPr>
          <p:cNvPr id="443400" name="Text Box 8"/>
          <p:cNvSpPr txBox="1">
            <a:spLocks noChangeArrowheads="1"/>
          </p:cNvSpPr>
          <p:nvPr/>
        </p:nvSpPr>
        <p:spPr bwMode="auto">
          <a:xfrm>
            <a:off x="1476375" y="5949950"/>
            <a:ext cx="1079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2000" b="1"/>
              <a:t>زود پذیرها</a:t>
            </a:r>
            <a:endParaRPr lang="en-US" sz="2000" b="1"/>
          </a:p>
        </p:txBody>
      </p:sp>
      <p:sp>
        <p:nvSpPr>
          <p:cNvPr id="443401" name="Text Box 9"/>
          <p:cNvSpPr txBox="1">
            <a:spLocks noChangeArrowheads="1"/>
          </p:cNvSpPr>
          <p:nvPr/>
        </p:nvSpPr>
        <p:spPr bwMode="auto">
          <a:xfrm>
            <a:off x="2987675" y="5949950"/>
            <a:ext cx="1285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2000" b="1"/>
              <a:t>اکثریت اولیه </a:t>
            </a:r>
            <a:endParaRPr lang="en-US" sz="2000" b="1"/>
          </a:p>
        </p:txBody>
      </p:sp>
      <p:sp>
        <p:nvSpPr>
          <p:cNvPr id="443402" name="Text Box 10"/>
          <p:cNvSpPr txBox="1">
            <a:spLocks noChangeArrowheads="1"/>
          </p:cNvSpPr>
          <p:nvPr/>
        </p:nvSpPr>
        <p:spPr bwMode="auto">
          <a:xfrm>
            <a:off x="4859338" y="5949950"/>
            <a:ext cx="12938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2000" b="1"/>
              <a:t>اکثریت بعدی </a:t>
            </a:r>
            <a:endParaRPr lang="en-US" sz="2000" b="1"/>
          </a:p>
        </p:txBody>
      </p:sp>
      <p:sp>
        <p:nvSpPr>
          <p:cNvPr id="443403" name="Text Box 11"/>
          <p:cNvSpPr txBox="1">
            <a:spLocks noChangeArrowheads="1"/>
          </p:cNvSpPr>
          <p:nvPr/>
        </p:nvSpPr>
        <p:spPr bwMode="auto">
          <a:xfrm>
            <a:off x="7092950" y="5949950"/>
            <a:ext cx="1101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2000" b="1"/>
              <a:t>دیر پذیرها </a:t>
            </a:r>
            <a:endParaRPr lang="en-US" sz="2000" b="1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3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433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43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43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433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433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43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43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433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433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43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43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433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433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43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43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43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433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43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43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434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434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43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43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434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434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43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43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434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434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43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43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434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434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43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43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433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433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43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43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395" grpId="0" animBg="1"/>
      <p:bldP spid="443396" grpId="0" animBg="1"/>
      <p:bldP spid="443397" grpId="0" animBg="1"/>
      <p:bldP spid="443398" grpId="0" animBg="1"/>
      <p:bldP spid="443399" grpId="0"/>
      <p:bldP spid="443400" grpId="0"/>
      <p:bldP spid="443401" grpId="0"/>
      <p:bldP spid="443402" grpId="0"/>
      <p:bldP spid="44340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b="1" smtClean="0"/>
              <a:t>استراتژی های وضّعیتی</a:t>
            </a:r>
            <a:endParaRPr lang="en-US" b="1" dirty="0" smtClean="0"/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5364163" y="1484313"/>
            <a:ext cx="3024187" cy="482441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200" b="1"/>
              <a:t>مزیت رقابتی</a:t>
            </a:r>
          </a:p>
          <a:p>
            <a:pPr algn="ctr"/>
            <a:endParaRPr lang="fa-IR" sz="3200" b="1"/>
          </a:p>
          <a:p>
            <a:pPr algn="ctr"/>
            <a:r>
              <a:rPr lang="fa-IR" sz="3200" b="1"/>
              <a:t>به </a:t>
            </a:r>
          </a:p>
          <a:p>
            <a:pPr algn="ctr"/>
            <a:endParaRPr lang="fa-IR" sz="3200" b="1"/>
          </a:p>
          <a:p>
            <a:pPr algn="ctr" rtl="1"/>
            <a:r>
              <a:rPr lang="fa-IR" sz="3200" b="1"/>
              <a:t>وضعّیت صنعت</a:t>
            </a:r>
          </a:p>
          <a:p>
            <a:pPr algn="ctr" rtl="1"/>
            <a:endParaRPr lang="fa-IR" sz="3200" b="1"/>
          </a:p>
          <a:p>
            <a:pPr algn="ctr" rtl="1"/>
            <a:endParaRPr lang="fa-IR" sz="3200" b="1"/>
          </a:p>
          <a:p>
            <a:pPr algn="ctr"/>
            <a:r>
              <a:rPr lang="fa-IR" sz="3200" b="1"/>
              <a:t>وابسته است</a:t>
            </a:r>
            <a:endParaRPr lang="en-US" sz="3200" b="1" dirty="0"/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468313" y="1628775"/>
            <a:ext cx="2663825" cy="100806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2400" b="1"/>
              <a:t>ا ستراتژی رهبر بازار</a:t>
            </a:r>
          </a:p>
          <a:p>
            <a:pPr algn="ctr" rtl="1"/>
            <a:r>
              <a:rPr lang="en-US" sz="2400" dirty="0"/>
              <a:t>LEADER</a:t>
            </a:r>
          </a:p>
        </p:txBody>
      </p:sp>
      <p:sp>
        <p:nvSpPr>
          <p:cNvPr id="76809" name="Rectangle 9"/>
          <p:cNvSpPr>
            <a:spLocks noChangeArrowheads="1"/>
          </p:cNvSpPr>
          <p:nvPr/>
        </p:nvSpPr>
        <p:spPr bwMode="auto">
          <a:xfrm>
            <a:off x="468313" y="2852738"/>
            <a:ext cx="273526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2400" b="1"/>
              <a:t> استراتژی چالشگر بازار</a:t>
            </a:r>
            <a:endParaRPr lang="en-US" sz="2400" b="1" dirty="0"/>
          </a:p>
          <a:p>
            <a:pPr algn="ctr"/>
            <a:r>
              <a:rPr lang="en-US" sz="2400" dirty="0"/>
              <a:t>CHALLENGER</a:t>
            </a:r>
          </a:p>
        </p:txBody>
      </p:sp>
      <p:sp>
        <p:nvSpPr>
          <p:cNvPr id="76811" name="Rectangle 11"/>
          <p:cNvSpPr>
            <a:spLocks noChangeArrowheads="1"/>
          </p:cNvSpPr>
          <p:nvPr/>
        </p:nvSpPr>
        <p:spPr bwMode="auto">
          <a:xfrm>
            <a:off x="468313" y="4005263"/>
            <a:ext cx="2735262" cy="9350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2400" b="1"/>
              <a:t> استراتژی دنباله رو بازار</a:t>
            </a:r>
            <a:endParaRPr lang="en-US" sz="2400" b="1" dirty="0"/>
          </a:p>
          <a:p>
            <a:pPr algn="ctr"/>
            <a:r>
              <a:rPr lang="en-US" sz="2400" dirty="0"/>
              <a:t>FOLLOWER</a:t>
            </a:r>
          </a:p>
        </p:txBody>
      </p:sp>
      <p:sp>
        <p:nvSpPr>
          <p:cNvPr id="76813" name="Rectangle 13"/>
          <p:cNvSpPr>
            <a:spLocks noChangeArrowheads="1"/>
          </p:cNvSpPr>
          <p:nvPr/>
        </p:nvSpPr>
        <p:spPr bwMode="auto">
          <a:xfrm>
            <a:off x="468313" y="5157788"/>
            <a:ext cx="2736850" cy="100806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2400" b="1"/>
              <a:t>ا ستراتژی ریزه خوار بازار</a:t>
            </a:r>
            <a:endParaRPr lang="en-US" sz="2400" b="1" dirty="0"/>
          </a:p>
          <a:p>
            <a:pPr algn="ctr"/>
            <a:r>
              <a:rPr lang="en-US" sz="2400" dirty="0"/>
              <a:t>NICHER</a:t>
            </a:r>
          </a:p>
        </p:txBody>
      </p:sp>
      <p:sp>
        <p:nvSpPr>
          <p:cNvPr id="76815" name="AutoShape 15"/>
          <p:cNvSpPr>
            <a:spLocks noChangeArrowheads="1"/>
          </p:cNvSpPr>
          <p:nvPr/>
        </p:nvSpPr>
        <p:spPr bwMode="auto">
          <a:xfrm>
            <a:off x="3132138" y="1773238"/>
            <a:ext cx="1295400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6816" name="AutoShape 16"/>
          <p:cNvSpPr>
            <a:spLocks noChangeArrowheads="1"/>
          </p:cNvSpPr>
          <p:nvPr/>
        </p:nvSpPr>
        <p:spPr bwMode="auto">
          <a:xfrm>
            <a:off x="3203575" y="2997200"/>
            <a:ext cx="1295400" cy="719138"/>
          </a:xfrm>
          <a:prstGeom prst="rightArrow">
            <a:avLst>
              <a:gd name="adj1" fmla="val 50000"/>
              <a:gd name="adj2" fmla="val 450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6817" name="AutoShape 17"/>
          <p:cNvSpPr>
            <a:spLocks noChangeArrowheads="1"/>
          </p:cNvSpPr>
          <p:nvPr/>
        </p:nvSpPr>
        <p:spPr bwMode="auto">
          <a:xfrm>
            <a:off x="3203575" y="4076700"/>
            <a:ext cx="1225550" cy="720725"/>
          </a:xfrm>
          <a:prstGeom prst="rightArrow">
            <a:avLst>
              <a:gd name="adj1" fmla="val 50000"/>
              <a:gd name="adj2" fmla="val 4251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6818" name="AutoShape 18"/>
          <p:cNvSpPr>
            <a:spLocks noChangeArrowheads="1"/>
          </p:cNvSpPr>
          <p:nvPr/>
        </p:nvSpPr>
        <p:spPr bwMode="auto">
          <a:xfrm>
            <a:off x="3203575" y="5300663"/>
            <a:ext cx="1263650" cy="720725"/>
          </a:xfrm>
          <a:prstGeom prst="rightArrow">
            <a:avLst>
              <a:gd name="adj1" fmla="val 50000"/>
              <a:gd name="adj2" fmla="val 438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68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8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68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6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6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6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68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68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6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68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68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68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6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6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6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6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6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6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6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6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6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6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6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/>
      <p:bldP spid="76805" grpId="0" animBg="1"/>
      <p:bldP spid="76807" grpId="0" animBg="1"/>
      <p:bldP spid="76809" grpId="0"/>
      <p:bldP spid="76811" grpId="0" animBg="1"/>
      <p:bldP spid="76813" grpId="0" animBg="1"/>
      <p:bldP spid="76815" grpId="0" animBg="1"/>
      <p:bldP spid="76816" grpId="0" animBg="1"/>
      <p:bldP spid="76817" grpId="0" animBg="1"/>
      <p:bldP spid="768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General Electrics strategy chart</a:t>
            </a:r>
          </a:p>
        </p:txBody>
      </p:sp>
      <p:sp>
        <p:nvSpPr>
          <p:cNvPr id="248835" name="Text Box 3"/>
          <p:cNvSpPr txBox="1">
            <a:spLocks noChangeArrowheads="1"/>
          </p:cNvSpPr>
          <p:nvPr/>
        </p:nvSpPr>
        <p:spPr bwMode="auto">
          <a:xfrm>
            <a:off x="1547813" y="4941888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b="1" dirty="0">
                <a:solidFill>
                  <a:schemeClr val="tx2"/>
                </a:solidFill>
              </a:rPr>
              <a:t>Low</a:t>
            </a:r>
          </a:p>
        </p:txBody>
      </p:sp>
      <p:sp>
        <p:nvSpPr>
          <p:cNvPr id="248836" name="Text Box 4"/>
          <p:cNvSpPr txBox="1">
            <a:spLocks noChangeArrowheads="1"/>
          </p:cNvSpPr>
          <p:nvPr/>
        </p:nvSpPr>
        <p:spPr bwMode="auto">
          <a:xfrm>
            <a:off x="1187450" y="3716338"/>
            <a:ext cx="1047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b="1" dirty="0">
                <a:solidFill>
                  <a:schemeClr val="tx2"/>
                </a:solidFill>
              </a:rPr>
              <a:t>Medium</a:t>
            </a:r>
          </a:p>
        </p:txBody>
      </p:sp>
      <p:sp>
        <p:nvSpPr>
          <p:cNvPr id="248837" name="Text Box 5"/>
          <p:cNvSpPr txBox="1">
            <a:spLocks noChangeArrowheads="1"/>
          </p:cNvSpPr>
          <p:nvPr/>
        </p:nvSpPr>
        <p:spPr bwMode="auto">
          <a:xfrm>
            <a:off x="1547813" y="242093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b="1" dirty="0">
                <a:solidFill>
                  <a:schemeClr val="tx2"/>
                </a:solidFill>
              </a:rPr>
              <a:t>High</a:t>
            </a:r>
          </a:p>
        </p:txBody>
      </p:sp>
      <p:sp>
        <p:nvSpPr>
          <p:cNvPr id="248838" name="Text Box 6"/>
          <p:cNvSpPr txBox="1">
            <a:spLocks noChangeArrowheads="1"/>
          </p:cNvSpPr>
          <p:nvPr/>
        </p:nvSpPr>
        <p:spPr bwMode="auto">
          <a:xfrm rot="10800000">
            <a:off x="684213" y="1844675"/>
            <a:ext cx="549275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algn="l"/>
            <a:r>
              <a:rPr lang="en-US" sz="2400" b="1" dirty="0"/>
              <a:t>MARKET ATTRACTIVENESS</a:t>
            </a:r>
          </a:p>
        </p:txBody>
      </p:sp>
      <p:sp>
        <p:nvSpPr>
          <p:cNvPr id="248839" name="Text Box 7"/>
          <p:cNvSpPr txBox="1">
            <a:spLocks noChangeArrowheads="1"/>
          </p:cNvSpPr>
          <p:nvPr/>
        </p:nvSpPr>
        <p:spPr bwMode="auto">
          <a:xfrm>
            <a:off x="2700338" y="6400800"/>
            <a:ext cx="3281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400" b="1" dirty="0"/>
              <a:t>BUSINESS POSITION</a:t>
            </a:r>
          </a:p>
        </p:txBody>
      </p:sp>
      <p:sp>
        <p:nvSpPr>
          <p:cNvPr id="248840" name="Text Box 8"/>
          <p:cNvSpPr txBox="1">
            <a:spLocks noChangeArrowheads="1"/>
          </p:cNvSpPr>
          <p:nvPr/>
        </p:nvSpPr>
        <p:spPr bwMode="auto">
          <a:xfrm>
            <a:off x="3779838" y="5805488"/>
            <a:ext cx="1047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b="1" dirty="0">
                <a:solidFill>
                  <a:schemeClr val="tx2"/>
                </a:solidFill>
              </a:rPr>
              <a:t>Medium</a:t>
            </a:r>
          </a:p>
        </p:txBody>
      </p:sp>
      <p:sp>
        <p:nvSpPr>
          <p:cNvPr id="248841" name="Text Box 9"/>
          <p:cNvSpPr txBox="1">
            <a:spLocks noChangeArrowheads="1"/>
          </p:cNvSpPr>
          <p:nvPr/>
        </p:nvSpPr>
        <p:spPr bwMode="auto">
          <a:xfrm>
            <a:off x="2411413" y="5805488"/>
            <a:ext cx="920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b="1" dirty="0"/>
              <a:t>Strong</a:t>
            </a:r>
          </a:p>
        </p:txBody>
      </p:sp>
      <p:sp>
        <p:nvSpPr>
          <p:cNvPr id="248842" name="Text Box 10"/>
          <p:cNvSpPr txBox="1">
            <a:spLocks noChangeArrowheads="1"/>
          </p:cNvSpPr>
          <p:nvPr/>
        </p:nvSpPr>
        <p:spPr bwMode="auto">
          <a:xfrm>
            <a:off x="5292725" y="5805488"/>
            <a:ext cx="781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b="1" dirty="0"/>
              <a:t>Weak</a:t>
            </a:r>
          </a:p>
        </p:txBody>
      </p:sp>
      <p:pic>
        <p:nvPicPr>
          <p:cNvPr id="248843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2133600"/>
            <a:ext cx="403225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8846" name="Line 14"/>
          <p:cNvSpPr>
            <a:spLocks noChangeShapeType="1"/>
          </p:cNvSpPr>
          <p:nvPr/>
        </p:nvSpPr>
        <p:spPr bwMode="auto">
          <a:xfrm flipH="1">
            <a:off x="6084888" y="5157788"/>
            <a:ext cx="57467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48847" name="Text Box 15"/>
          <p:cNvSpPr txBox="1">
            <a:spLocks noChangeArrowheads="1"/>
          </p:cNvSpPr>
          <p:nvPr/>
        </p:nvSpPr>
        <p:spPr bwMode="auto">
          <a:xfrm rot="10800000">
            <a:off x="66675" y="3311525"/>
            <a:ext cx="671513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algn="l"/>
            <a:r>
              <a:rPr lang="fa-IR" sz="3200" b="1"/>
              <a:t>جذابیت بازار</a:t>
            </a:r>
            <a:endParaRPr lang="en-US" sz="3200" b="1" dirty="0"/>
          </a:p>
        </p:txBody>
      </p:sp>
      <p:sp>
        <p:nvSpPr>
          <p:cNvPr id="248848" name="Text Box 16"/>
          <p:cNvSpPr txBox="1">
            <a:spLocks noChangeArrowheads="1"/>
          </p:cNvSpPr>
          <p:nvPr/>
        </p:nvSpPr>
        <p:spPr bwMode="auto">
          <a:xfrm>
            <a:off x="1619250" y="2781300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b="1"/>
              <a:t>زیاد</a:t>
            </a:r>
            <a:endParaRPr lang="en-US" b="1" dirty="0"/>
          </a:p>
        </p:txBody>
      </p:sp>
      <p:sp>
        <p:nvSpPr>
          <p:cNvPr id="248849" name="Text Box 17"/>
          <p:cNvSpPr txBox="1">
            <a:spLocks noChangeArrowheads="1"/>
          </p:cNvSpPr>
          <p:nvPr/>
        </p:nvSpPr>
        <p:spPr bwMode="auto">
          <a:xfrm>
            <a:off x="1331913" y="4005263"/>
            <a:ext cx="703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b="1"/>
              <a:t>متوسط</a:t>
            </a:r>
            <a:endParaRPr lang="en-US" b="1" dirty="0"/>
          </a:p>
        </p:txBody>
      </p:sp>
      <p:sp>
        <p:nvSpPr>
          <p:cNvPr id="248850" name="Text Box 18"/>
          <p:cNvSpPr txBox="1">
            <a:spLocks noChangeArrowheads="1"/>
          </p:cNvSpPr>
          <p:nvPr/>
        </p:nvSpPr>
        <p:spPr bwMode="auto">
          <a:xfrm>
            <a:off x="1671638" y="52482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b="1"/>
              <a:t>کم</a:t>
            </a:r>
            <a:endParaRPr lang="en-US" b="1" dirty="0"/>
          </a:p>
        </p:txBody>
      </p:sp>
      <p:sp>
        <p:nvSpPr>
          <p:cNvPr id="248851" name="Text Box 19"/>
          <p:cNvSpPr txBox="1">
            <a:spLocks noChangeArrowheads="1"/>
          </p:cNvSpPr>
          <p:nvPr/>
        </p:nvSpPr>
        <p:spPr bwMode="auto">
          <a:xfrm>
            <a:off x="2627313" y="6021388"/>
            <a:ext cx="504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b="1"/>
              <a:t>قوی</a:t>
            </a:r>
            <a:endParaRPr lang="en-US" b="1" dirty="0"/>
          </a:p>
        </p:txBody>
      </p:sp>
      <p:sp>
        <p:nvSpPr>
          <p:cNvPr id="248852" name="Text Box 20"/>
          <p:cNvSpPr txBox="1">
            <a:spLocks noChangeArrowheads="1"/>
          </p:cNvSpPr>
          <p:nvPr/>
        </p:nvSpPr>
        <p:spPr bwMode="auto">
          <a:xfrm>
            <a:off x="3924300" y="6021388"/>
            <a:ext cx="703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b="1"/>
              <a:t>متوسط</a:t>
            </a:r>
            <a:endParaRPr lang="en-US" b="1" dirty="0"/>
          </a:p>
        </p:txBody>
      </p:sp>
      <p:sp>
        <p:nvSpPr>
          <p:cNvPr id="248853" name="Text Box 21"/>
          <p:cNvSpPr txBox="1">
            <a:spLocks noChangeArrowheads="1"/>
          </p:cNvSpPr>
          <p:nvPr/>
        </p:nvSpPr>
        <p:spPr bwMode="auto">
          <a:xfrm>
            <a:off x="5364163" y="6021388"/>
            <a:ext cx="67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b="1"/>
              <a:t>ضعیف</a:t>
            </a:r>
            <a:endParaRPr lang="en-US" b="1" dirty="0"/>
          </a:p>
        </p:txBody>
      </p:sp>
      <p:sp>
        <p:nvSpPr>
          <p:cNvPr id="248854" name="Text Box 22"/>
          <p:cNvSpPr txBox="1">
            <a:spLocks noChangeArrowheads="1"/>
          </p:cNvSpPr>
          <p:nvPr/>
        </p:nvSpPr>
        <p:spPr bwMode="auto">
          <a:xfrm>
            <a:off x="6300788" y="6400800"/>
            <a:ext cx="1662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2400" b="1"/>
              <a:t>وضعیت رقابتی</a:t>
            </a:r>
            <a:endParaRPr lang="en-US" sz="2400" b="1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248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248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248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248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248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248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24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24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48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24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248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2000"/>
                                        <p:tgtEl>
                                          <p:spTgt spid="24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248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248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2000"/>
                                        <p:tgtEl>
                                          <p:spTgt spid="24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2000"/>
                                        <p:tgtEl>
                                          <p:spTgt spid="248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1" dur="2000"/>
                                        <p:tgtEl>
                                          <p:spTgt spid="248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4" dur="2000"/>
                                        <p:tgtEl>
                                          <p:spTgt spid="248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4" grpId="0"/>
      <p:bldP spid="248835" grpId="0"/>
      <p:bldP spid="248836" grpId="0"/>
      <p:bldP spid="248837" grpId="0"/>
      <p:bldP spid="248838" grpId="0"/>
      <p:bldP spid="248839" grpId="0"/>
      <p:bldP spid="248840" grpId="0"/>
      <p:bldP spid="248841" grpId="0"/>
      <p:bldP spid="248842" grpId="0"/>
      <p:bldP spid="248846" grpId="0" animBg="1"/>
      <p:bldP spid="248847" grpId="0"/>
      <p:bldP spid="248848" grpId="0"/>
      <p:bldP spid="248849" grpId="0"/>
      <p:bldP spid="248850" grpId="0"/>
      <p:bldP spid="248851" grpId="0"/>
      <p:bldP spid="248852" grpId="0"/>
      <p:bldP spid="248853" grpId="0"/>
      <p:bldP spid="24885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94825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1857375" y="5032375"/>
            <a:ext cx="574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a-IR" sz="2400" b="1">
                <a:solidFill>
                  <a:srgbClr val="000000"/>
                </a:solidFill>
              </a:rPr>
              <a:t>زیاد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5989638" y="4959350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a-IR" sz="2400" b="1">
                <a:solidFill>
                  <a:srgbClr val="000000"/>
                </a:solidFill>
              </a:rPr>
              <a:t>کم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6372225" y="5445125"/>
            <a:ext cx="1789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a-IR" sz="2400" b="1">
                <a:solidFill>
                  <a:srgbClr val="000000"/>
                </a:solidFill>
              </a:rPr>
              <a:t>سهم نسبی بازار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7414" name="Text Box 8"/>
          <p:cNvSpPr txBox="1">
            <a:spLocks noChangeArrowheads="1"/>
          </p:cNvSpPr>
          <p:nvPr/>
        </p:nvSpPr>
        <p:spPr bwMode="auto">
          <a:xfrm rot="10800000">
            <a:off x="755650" y="4365625"/>
            <a:ext cx="54927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fa-IR" sz="2400" b="1">
                <a:solidFill>
                  <a:srgbClr val="000000"/>
                </a:solidFill>
              </a:rPr>
              <a:t>کم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 rot="10800000">
            <a:off x="755650" y="2924175"/>
            <a:ext cx="54927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fa-IR" sz="2400" b="1">
                <a:solidFill>
                  <a:srgbClr val="000000"/>
                </a:solidFill>
              </a:rPr>
              <a:t>زیاد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7416" name="Text Box 10"/>
          <p:cNvSpPr txBox="1">
            <a:spLocks noChangeArrowheads="1"/>
          </p:cNvSpPr>
          <p:nvPr/>
        </p:nvSpPr>
        <p:spPr bwMode="auto">
          <a:xfrm rot="10800000">
            <a:off x="395288" y="4365625"/>
            <a:ext cx="549275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fa-IR" sz="2400" b="1">
                <a:solidFill>
                  <a:srgbClr val="000000"/>
                </a:solidFill>
              </a:rPr>
              <a:t>نرخ رشد بازار 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7417" name="Text Box 11"/>
          <p:cNvSpPr txBox="1">
            <a:spLocks noChangeArrowheads="1"/>
          </p:cNvSpPr>
          <p:nvPr/>
        </p:nvSpPr>
        <p:spPr bwMode="auto">
          <a:xfrm>
            <a:off x="6605588" y="3422650"/>
            <a:ext cx="650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a-IR" sz="2000" b="1"/>
              <a:t>سگها</a:t>
            </a:r>
            <a:endParaRPr lang="en-US" sz="2000" b="1" dirty="0"/>
          </a:p>
        </p:txBody>
      </p:sp>
      <p:sp>
        <p:nvSpPr>
          <p:cNvPr id="17418" name="Text Box 12"/>
          <p:cNvSpPr txBox="1">
            <a:spLocks noChangeArrowheads="1"/>
          </p:cNvSpPr>
          <p:nvPr/>
        </p:nvSpPr>
        <p:spPr bwMode="auto">
          <a:xfrm>
            <a:off x="1463675" y="3835400"/>
            <a:ext cx="1027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a-IR" sz="2000" b="1"/>
              <a:t>گاو شیرده</a:t>
            </a:r>
            <a:endParaRPr lang="en-US" sz="2000" b="1" dirty="0"/>
          </a:p>
        </p:txBody>
      </p:sp>
      <p:sp>
        <p:nvSpPr>
          <p:cNvPr id="17419" name="Text Box 13"/>
          <p:cNvSpPr txBox="1">
            <a:spLocks noChangeArrowheads="1"/>
          </p:cNvSpPr>
          <p:nvPr/>
        </p:nvSpPr>
        <p:spPr bwMode="auto">
          <a:xfrm>
            <a:off x="1476375" y="2349500"/>
            <a:ext cx="9826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a-IR" sz="2000" b="1"/>
              <a:t>ستاره ها </a:t>
            </a:r>
            <a:endParaRPr lang="en-US" sz="2000" b="1" dirty="0"/>
          </a:p>
        </p:txBody>
      </p:sp>
      <p:sp>
        <p:nvSpPr>
          <p:cNvPr id="17420" name="Text Box 14"/>
          <p:cNvSpPr txBox="1">
            <a:spLocks noChangeArrowheads="1"/>
          </p:cNvSpPr>
          <p:nvPr/>
        </p:nvSpPr>
        <p:spPr bwMode="auto">
          <a:xfrm>
            <a:off x="5078413" y="2781300"/>
            <a:ext cx="130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a-IR" sz="2000" b="1"/>
              <a:t>علامت سوا ل</a:t>
            </a:r>
            <a:endParaRPr lang="en-US" sz="2000" b="1" dirty="0"/>
          </a:p>
        </p:txBody>
      </p:sp>
      <p:sp>
        <p:nvSpPr>
          <p:cNvPr id="17421" name="Text Box 15"/>
          <p:cNvSpPr txBox="1">
            <a:spLocks noChangeArrowheads="1"/>
          </p:cNvSpPr>
          <p:nvPr/>
        </p:nvSpPr>
        <p:spPr bwMode="auto">
          <a:xfrm>
            <a:off x="4356100" y="620713"/>
            <a:ext cx="10239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/>
            <a:r>
              <a:rPr lang="fa-IR" sz="3600" b="1"/>
              <a:t>شبکه</a:t>
            </a:r>
            <a:endParaRPr lang="en-US" sz="3600" b="1" dirty="0"/>
          </a:p>
        </p:txBody>
      </p:sp>
      <p:sp>
        <p:nvSpPr>
          <p:cNvPr id="17422" name="Text Box 16"/>
          <p:cNvSpPr txBox="1">
            <a:spLocks noChangeArrowheads="1"/>
          </p:cNvSpPr>
          <p:nvPr/>
        </p:nvSpPr>
        <p:spPr bwMode="auto">
          <a:xfrm>
            <a:off x="2987675" y="620713"/>
            <a:ext cx="120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/>
              <a:t>BCG</a:t>
            </a:r>
          </a:p>
        </p:txBody>
      </p:sp>
      <p:sp>
        <p:nvSpPr>
          <p:cNvPr id="17423" name="Line 17"/>
          <p:cNvSpPr>
            <a:spLocks noChangeShapeType="1"/>
          </p:cNvSpPr>
          <p:nvPr/>
        </p:nvSpPr>
        <p:spPr bwMode="auto">
          <a:xfrm>
            <a:off x="3563938" y="6669088"/>
            <a:ext cx="24479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b="1" smtClean="0"/>
              <a:t>استراتژی های محصول – بازار </a:t>
            </a:r>
            <a:endParaRPr lang="en-US" b="1" dirty="0" smtClean="0"/>
          </a:p>
        </p:txBody>
      </p:sp>
      <p:graphicFrame>
        <p:nvGraphicFramePr>
          <p:cNvPr id="250912" name="Group 32"/>
          <p:cNvGraphicFramePr>
            <a:graphicFrameLocks noGrp="1"/>
          </p:cNvGraphicFramePr>
          <p:nvPr>
            <p:ph idx="1"/>
          </p:nvPr>
        </p:nvGraphicFramePr>
        <p:xfrm>
          <a:off x="900113" y="1916113"/>
          <a:ext cx="7715250" cy="4664075"/>
        </p:xfrm>
        <a:graphic>
          <a:graphicData uri="http://schemas.openxmlformats.org/drawingml/2006/table">
            <a:tbl>
              <a:tblPr/>
              <a:tblGrid>
                <a:gridCol w="2571750"/>
                <a:gridCol w="2571750"/>
                <a:gridCol w="2571750"/>
              </a:tblGrid>
              <a:tr h="792163"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fa-I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بازارها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fa-I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محصولات 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541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موجود 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جدید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2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موجود 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استراتژی نفوذ در بازار 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استراتژی توسعه محصول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جدید 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استراتژی توسعه بازار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استراتژی گستردگی و پراکندگی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50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987675" y="260350"/>
            <a:ext cx="4186238" cy="1143000"/>
          </a:xfrm>
        </p:spPr>
        <p:txBody>
          <a:bodyPr/>
          <a:lstStyle/>
          <a:p>
            <a:pPr eaLnBrk="1" hangingPunct="1">
              <a:defRPr/>
            </a:pPr>
            <a:r>
              <a:rPr lang="fa-IR" b="1" smtClean="0">
                <a:solidFill>
                  <a:schemeClr val="tx1"/>
                </a:solidFill>
              </a:rPr>
              <a:t>استراتژی رقابتی</a:t>
            </a:r>
            <a:r>
              <a:rPr lang="fa-IR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en-US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569325" cy="4751387"/>
          </a:xfrm>
        </p:spPr>
        <p:txBody>
          <a:bodyPr/>
          <a:lstStyle/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a-IR" sz="4000" b="1" smtClean="0"/>
              <a:t>استراتژی رقابتی شرکت شامل حرکات و اقداماتی است برای :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a-IR" sz="4000" b="1" smtClean="0"/>
          </a:p>
          <a:p>
            <a:pPr algn="r" rtl="1" eaLnBrk="1" hangingPunct="1">
              <a:lnSpc>
                <a:spcPct val="80000"/>
              </a:lnSpc>
              <a:buSzPct val="85000"/>
              <a:buFont typeface="Wingdings" pitchFamily="2" charset="2"/>
              <a:buChar char="v"/>
              <a:defRPr/>
            </a:pPr>
            <a:r>
              <a:rPr lang="fa-IR" sz="3600" b="1" smtClean="0"/>
              <a:t> حفظ و نگهداری مشتریان</a:t>
            </a:r>
          </a:p>
          <a:p>
            <a:pPr algn="r" rtl="1" eaLnBrk="1" hangingPunct="1">
              <a:lnSpc>
                <a:spcPct val="80000"/>
              </a:lnSpc>
              <a:buSzPct val="85000"/>
              <a:buFont typeface="Wingdings" pitchFamily="2" charset="2"/>
              <a:buNone/>
              <a:defRPr/>
            </a:pPr>
            <a:r>
              <a:rPr lang="fa-IR" sz="3600" b="1" smtClean="0"/>
              <a:t>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fa-IR" sz="3600" b="1" smtClean="0"/>
              <a:t> مقابله با فشارها و نیروهای رقابتی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a-IR" sz="3600" b="1" smtClean="0"/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fa-IR" sz="3600" b="1" smtClean="0"/>
              <a:t>بهبود موقعیت در بازار </a:t>
            </a:r>
            <a:endParaRPr lang="en-US" sz="3600" b="1" dirty="0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2" grpId="0"/>
      <p:bldP spid="31744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ChangeArrowheads="1"/>
          </p:cNvSpPr>
          <p:nvPr/>
        </p:nvSpPr>
        <p:spPr bwMode="auto">
          <a:xfrm>
            <a:off x="1331913" y="188913"/>
            <a:ext cx="62023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fa-IR" sz="4400" b="1">
                <a:effectLst>
                  <a:outerShdw blurRad="38100" dist="38100" dir="2700000" algn="tl">
                    <a:srgbClr val="000000"/>
                  </a:outerShdw>
                </a:effectLst>
              </a:rPr>
              <a:t>انواع  حرکات استراتژیکی </a:t>
            </a:r>
            <a:endParaRPr lang="en-US" sz="4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8467" name="Rectangle 3"/>
          <p:cNvSpPr>
            <a:spLocks noChangeArrowheads="1"/>
          </p:cNvSpPr>
          <p:nvPr/>
        </p:nvSpPr>
        <p:spPr bwMode="auto">
          <a:xfrm>
            <a:off x="179388" y="1341438"/>
            <a:ext cx="8642350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حرکات تهاجمی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fa-IR" sz="36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حرکات تدافعی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fa-IR" sz="36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کوششهای کوتاه مدت برای واکنش به شرایط فوری (واکنش سریع )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fa-IR" sz="36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اقداماتی برای تقویت موضع رقابتی در بلند مدت </a:t>
            </a:r>
            <a:endParaRPr lang="en-US" sz="36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66" grpId="0"/>
      <p:bldP spid="31846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fa-IR" sz="4000" b="1" smtClean="0"/>
              <a:t>انواع استراتژی های رقابتی </a:t>
            </a:r>
            <a:endParaRPr lang="en-US" sz="4000" b="1" dirty="0" smtClean="0"/>
          </a:p>
        </p:txBody>
      </p:sp>
      <p:sp>
        <p:nvSpPr>
          <p:cNvPr id="319491" name="Text Box 3"/>
          <p:cNvSpPr txBox="1">
            <a:spLocks noChangeArrowheads="1"/>
          </p:cNvSpPr>
          <p:nvPr/>
        </p:nvSpPr>
        <p:spPr bwMode="auto">
          <a:xfrm>
            <a:off x="2555875" y="1052513"/>
            <a:ext cx="3717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a-IR" sz="2000" b="1">
                <a:solidFill>
                  <a:srgbClr val="FFFF00"/>
                </a:solidFill>
                <a:cs typeface="Times New Roman" pitchFamily="18" charset="0"/>
              </a:rPr>
              <a:t>۱</a:t>
            </a:r>
            <a:r>
              <a:rPr lang="fa-IR" sz="2000" b="1">
                <a:solidFill>
                  <a:srgbClr val="FFFF00"/>
                </a:solidFill>
              </a:rPr>
              <a:t>- استراتژی مزیت قیمت تمام شده </a:t>
            </a:r>
          </a:p>
          <a:p>
            <a:r>
              <a:rPr lang="en-US" sz="2000" b="1" dirty="0">
                <a:solidFill>
                  <a:srgbClr val="FFFF00"/>
                </a:solidFill>
              </a:rPr>
              <a:t>Cost ADANTAGE STRATEGY</a:t>
            </a:r>
          </a:p>
        </p:txBody>
      </p:sp>
      <p:sp>
        <p:nvSpPr>
          <p:cNvPr id="319492" name="Text Box 4"/>
          <p:cNvSpPr txBox="1">
            <a:spLocks noChangeArrowheads="1"/>
          </p:cNvSpPr>
          <p:nvPr/>
        </p:nvSpPr>
        <p:spPr bwMode="auto">
          <a:xfrm>
            <a:off x="323850" y="1916113"/>
            <a:ext cx="8572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/>
            <a:r>
              <a:rPr lang="fa-IR" sz="2000" b="1"/>
              <a:t>تهیه و تأمین و تولید محصولاتی  باهزینه کمتر نسبت رقبا و امکان ارزان فروشی  نسبت به سایر رقبا</a:t>
            </a:r>
            <a:endParaRPr lang="en-US" sz="2000" b="1" dirty="0"/>
          </a:p>
        </p:txBody>
      </p:sp>
      <p:sp>
        <p:nvSpPr>
          <p:cNvPr id="319493" name="Text Box 5"/>
          <p:cNvSpPr txBox="1">
            <a:spLocks noChangeArrowheads="1"/>
          </p:cNvSpPr>
          <p:nvPr/>
        </p:nvSpPr>
        <p:spPr bwMode="auto">
          <a:xfrm>
            <a:off x="2411413" y="2565400"/>
            <a:ext cx="39290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/>
            <a:r>
              <a:rPr lang="fa-IR" sz="2400" b="1">
                <a:solidFill>
                  <a:srgbClr val="FFFF00"/>
                </a:solidFill>
              </a:rPr>
              <a:t>٢- استراتژی تمایز  </a:t>
            </a:r>
          </a:p>
          <a:p>
            <a:r>
              <a:rPr lang="en-US" sz="2000" b="1" dirty="0">
                <a:solidFill>
                  <a:srgbClr val="FFFF00"/>
                </a:solidFill>
              </a:rPr>
              <a:t>DIFFERENTIATION STRATEGY</a:t>
            </a:r>
            <a:endParaRPr lang="fa-IR" sz="2000" b="1">
              <a:solidFill>
                <a:srgbClr val="FFFF00"/>
              </a:solidFill>
            </a:endParaRPr>
          </a:p>
        </p:txBody>
      </p:sp>
      <p:sp>
        <p:nvSpPr>
          <p:cNvPr id="319494" name="Text Box 6"/>
          <p:cNvSpPr txBox="1">
            <a:spLocks noChangeArrowheads="1"/>
          </p:cNvSpPr>
          <p:nvPr/>
        </p:nvSpPr>
        <p:spPr bwMode="auto">
          <a:xfrm>
            <a:off x="611188" y="3573463"/>
            <a:ext cx="7583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a-IR" sz="2000" b="1"/>
              <a:t>ایجاد وفاداری در مشتریان با متفاوت و متمایز ساختن خصوصیات و ویژگیهای مربوط به </a:t>
            </a:r>
          </a:p>
          <a:p>
            <a:pPr algn="ctr"/>
            <a:r>
              <a:rPr lang="fa-IR" sz="2000" b="1"/>
              <a:t>آمیخته بازاریابی شرکت</a:t>
            </a:r>
            <a:endParaRPr lang="en-US" sz="2000" b="1" dirty="0"/>
          </a:p>
        </p:txBody>
      </p:sp>
      <p:sp>
        <p:nvSpPr>
          <p:cNvPr id="319495" name="Text Box 7"/>
          <p:cNvSpPr txBox="1">
            <a:spLocks noChangeArrowheads="1"/>
          </p:cNvSpPr>
          <p:nvPr/>
        </p:nvSpPr>
        <p:spPr bwMode="auto">
          <a:xfrm>
            <a:off x="3132138" y="4365625"/>
            <a:ext cx="25304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/>
            <a:r>
              <a:rPr lang="fa-IR" sz="2400" b="1">
                <a:solidFill>
                  <a:srgbClr val="FFFF00"/>
                </a:solidFill>
                <a:cs typeface="Times New Roman" pitchFamily="18" charset="0"/>
              </a:rPr>
              <a:t>۳</a:t>
            </a:r>
            <a:r>
              <a:rPr lang="fa-IR" sz="2400" b="1">
                <a:solidFill>
                  <a:srgbClr val="FFFF00"/>
                </a:solidFill>
              </a:rPr>
              <a:t>- استراتژی کانون   </a:t>
            </a:r>
          </a:p>
          <a:p>
            <a:r>
              <a:rPr lang="en-US" sz="2000" b="1" dirty="0">
                <a:solidFill>
                  <a:srgbClr val="FFFF00"/>
                </a:solidFill>
              </a:rPr>
              <a:t>FOCUS STRATEGY</a:t>
            </a:r>
            <a:endParaRPr lang="fa-IR" sz="2000" b="1">
              <a:solidFill>
                <a:srgbClr val="FFFF00"/>
              </a:solidFill>
            </a:endParaRPr>
          </a:p>
        </p:txBody>
      </p:sp>
      <p:sp>
        <p:nvSpPr>
          <p:cNvPr id="319496" name="Text Box 8"/>
          <p:cNvSpPr txBox="1">
            <a:spLocks noChangeArrowheads="1"/>
          </p:cNvSpPr>
          <p:nvPr/>
        </p:nvSpPr>
        <p:spPr bwMode="auto">
          <a:xfrm>
            <a:off x="0" y="5300663"/>
            <a:ext cx="8813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a-IR" sz="2000" b="1"/>
              <a:t>تلاش برای پاسخگوئی به نیازهای یک بخش کوچک ، محدود یا ویژه در بازارو یا حفره های خالی و</a:t>
            </a:r>
          </a:p>
          <a:p>
            <a:pPr algn="ctr" rtl="1"/>
            <a:r>
              <a:rPr lang="fa-IR" sz="2000" b="1"/>
              <a:t>نادیده گرفته شده بازار . این استراتژی بیشتر به نقاطی که توسط  شرکتهای دیگر پوشش داده نشده است</a:t>
            </a:r>
          </a:p>
          <a:p>
            <a:pPr algn="ctr" rtl="1"/>
            <a:r>
              <a:rPr lang="fa-IR" sz="2000" b="1"/>
              <a:t> توجه دارد و میتوان آنرا استراتژی ”حفره خالی ” نامید .</a:t>
            </a:r>
            <a:endParaRPr lang="en-US" sz="2000" b="1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19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19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31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319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319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19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0" grpId="0"/>
      <p:bldP spid="319491" grpId="0"/>
      <p:bldP spid="319492" grpId="0"/>
      <p:bldP spid="319493" grpId="0"/>
      <p:bldP spid="319494" grpId="0"/>
      <p:bldP spid="319495" grpId="0"/>
      <p:bldP spid="31949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5400" b="1" dirty="0" smtClean="0"/>
              <a:t>نکات اصلی سخنرانی </a:t>
            </a:r>
            <a:endParaRPr lang="en-US" sz="5400" b="1" dirty="0" smtClean="0"/>
          </a:p>
        </p:txBody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28775"/>
            <a:ext cx="8686800" cy="4530725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800" b="1" dirty="0" smtClean="0"/>
              <a:t>- کسب و کار چیست ؟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800" b="1" dirty="0" smtClean="0"/>
              <a:t>- کاسبکار کیست ؟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800" b="1" dirty="0" smtClean="0"/>
              <a:t>- استراتژی های اصلی کسب و کارکدامند ؟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800" b="1" dirty="0" smtClean="0"/>
              <a:t>- ویژگی ها ، اهداف ، کاربرد و نتایج قابل انتظار آنها کدامند ؟ </a:t>
            </a:r>
            <a:endParaRPr lang="en-US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3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93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93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93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93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rtl="1" eaLnBrk="1" hangingPunct="1">
              <a:defRPr/>
            </a:pPr>
            <a:r>
              <a:rPr lang="fa-IR" sz="4000" b="1" smtClean="0"/>
              <a:t>استراتژی مزیت قیمت تمام شده </a:t>
            </a:r>
            <a:br>
              <a:rPr lang="fa-IR" sz="4000" b="1" smtClean="0"/>
            </a:br>
            <a:r>
              <a:rPr lang="en-US" sz="3200" b="1" dirty="0" smtClean="0"/>
              <a:t>COST ADVNTAGE STRATEG</a:t>
            </a:r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0213" y="1385888"/>
            <a:ext cx="8713787" cy="5472112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800" b="1" u="sng" smtClean="0"/>
              <a:t>اهداف </a:t>
            </a:r>
            <a:r>
              <a:rPr lang="fa-IR" sz="2800" b="1" smtClean="0"/>
              <a:t>:</a:t>
            </a:r>
            <a:r>
              <a:rPr lang="fa-IR" sz="2800" b="1" u="sng" smtClean="0"/>
              <a:t>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z="2800" b="1" u="sng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fa-IR" sz="2800" b="1" smtClean="0"/>
              <a:t> </a:t>
            </a:r>
            <a:r>
              <a:rPr lang="fa-IR" sz="2400" b="1" smtClean="0"/>
              <a:t>هزینه کمتر نسبت به رقبا برای کسب سهم بازار بیشتر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fa-IR" sz="2400" b="1" smtClean="0"/>
              <a:t>کسب سود بیشتر با هزینه کمتر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z="2400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400" b="1" u="sng" smtClean="0"/>
              <a:t>عوامل کلیدی </a:t>
            </a:r>
            <a:r>
              <a:rPr lang="fa-IR" sz="2400" b="1" smtClean="0"/>
              <a:t>:</a:t>
            </a:r>
            <a:r>
              <a:rPr lang="fa-IR" sz="2400" b="1" u="sng" smtClean="0"/>
              <a:t>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z="2400" b="1" u="sng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fa-IR" sz="2400" b="1" smtClean="0"/>
              <a:t>دستیابی به هزینه کم نسبت به رقبا بعنوان تم اصلی استراتژی کلی سازمان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fa-IR" sz="2400" b="1" smtClean="0"/>
              <a:t>تلاش برای کاهش کلیه هزینه های شرکت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fa-IR" sz="2400" b="1" smtClean="0"/>
              <a:t>کاستن از هزینه ها بطور دائم در همه زمینه ها از طریق روشهائی تازه و مبتکرانه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fa-IR" sz="2400" b="1" smtClean="0"/>
              <a:t>افزایش بهره وری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fa-IR" sz="2400" b="1" smtClean="0"/>
              <a:t>صرفه جوی هائی مطالعه شده </a:t>
            </a:r>
            <a:endParaRPr lang="en-US" sz="2400" b="1" dirty="0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0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0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0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20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0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0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0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0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0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0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0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0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0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0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0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0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0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0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0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0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0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0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0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0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0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0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0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0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0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0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0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0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0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0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20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20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0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0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en-US" sz="3200" b="1" dirty="0" smtClean="0"/>
              <a:t>DIFFERENTIATION</a:t>
            </a:r>
            <a:r>
              <a:rPr lang="en-US" sz="3600" b="1" dirty="0" smtClean="0"/>
              <a:t> </a:t>
            </a:r>
            <a:r>
              <a:rPr lang="fa-IR" sz="4000" b="1" smtClean="0"/>
              <a:t>استراتژی تمایز           </a:t>
            </a:r>
            <a:r>
              <a:rPr lang="fa-IR" sz="3600" b="1" smtClean="0"/>
              <a:t> </a:t>
            </a:r>
            <a:endParaRPr lang="en-US" sz="3600" b="1" dirty="0" smtClean="0"/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497887" cy="5257800"/>
          </a:xfrm>
        </p:spPr>
        <p:txBody>
          <a:bodyPr/>
          <a:lstStyle/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a-IR" sz="2400" b="1" u="sng" smtClean="0"/>
              <a:t>اهداف :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a-IR" sz="2400" smtClean="0"/>
              <a:t>عرضه چیزی متفاوت که باعث جلب مشتریان گوناگون در بازار و از جمله مشتریان رقبا میگردد.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a-IR" sz="2400" smtClean="0"/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a-IR" sz="2400" b="1" u="sng" smtClean="0"/>
              <a:t>عوامل کلیدی :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a-IR" sz="2400" smtClean="0"/>
              <a:t>یافتن راه هائی برای ایجاد تمایز بگونه ای که برای خریداران ارزشمند بوده و </a:t>
            </a:r>
            <a:r>
              <a:rPr lang="fa-IR" sz="2400" u="sng" smtClean="0"/>
              <a:t>بسادگی قابل تقلید بوسیله رقبا</a:t>
            </a:r>
            <a:r>
              <a:rPr lang="fa-IR" sz="2400" smtClean="0"/>
              <a:t> نباشد.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a-IR" sz="2400" smtClean="0"/>
              <a:t>صرف هزینه  برای تمایز باید با قیمت تناسب داشته باشد .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a-IR" sz="2400" smtClean="0"/>
              <a:t>شناخت تمایزها در هریک از متغیّرها و عناصر آمیخته بازاریابی شرکت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a-IR" sz="2400" smtClean="0"/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a-IR" sz="2400" b="1" u="sng" smtClean="0"/>
              <a:t>نتیجه</a:t>
            </a:r>
            <a:r>
              <a:rPr lang="fa-IR" sz="2400" u="sng" smtClean="0"/>
              <a:t> :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a-IR" sz="2400" smtClean="0"/>
              <a:t>کسب سهم بیشتری از بازار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a-IR" sz="2400" smtClean="0"/>
              <a:t>فروش به میزان زیادتر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a-IR" sz="2400" smtClean="0"/>
              <a:t>وفادارساختن مشتریان به محصول  و شرکت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400" dirty="0" smtClean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2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21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21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21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21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1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1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21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15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15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3215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15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15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3215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15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15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3215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88913"/>
            <a:ext cx="6119813" cy="792162"/>
          </a:xfrm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fa-IR" b="1" smtClean="0">
                <a:solidFill>
                  <a:schemeClr val="tx1"/>
                </a:solidFill>
              </a:rPr>
              <a:t>عوامل ایجاد تمایز </a:t>
            </a: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3438" y="1125538"/>
            <a:ext cx="4125912" cy="5256212"/>
          </a:xfrm>
        </p:spPr>
        <p:txBody>
          <a:bodyPr/>
          <a:lstStyle/>
          <a:p>
            <a:pPr algn="r" rtl="1" eaLnBrk="1" hangingPunct="1">
              <a:buFontTx/>
              <a:buChar char="-"/>
              <a:defRPr/>
            </a:pPr>
            <a:r>
              <a:rPr lang="fa-IR" sz="2800" b="1" smtClean="0"/>
              <a:t>ذائقه ای متفاوت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2800" b="1" smtClean="0"/>
              <a:t>ظاهر کالا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2800" b="1" smtClean="0"/>
              <a:t>در دسترس بودن همیشگی 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2800" b="1" smtClean="0"/>
              <a:t>طراحی مهندسی 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2800" b="1" smtClean="0"/>
              <a:t>پرستیژ و تشّخص 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2800" b="1" smtClean="0"/>
              <a:t>قابلیت اطمینان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2800" b="1" smtClean="0"/>
              <a:t>کیفیت فوق العاده 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2800" b="1" smtClean="0"/>
              <a:t>مجموعه خدمات فراگیر 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2800" b="1" smtClean="0"/>
              <a:t>خط کامل محصولات </a:t>
            </a:r>
          </a:p>
          <a:p>
            <a:pPr algn="r" rtl="1" eaLnBrk="1" hangingPunct="1">
              <a:buFontTx/>
              <a:buChar char="-"/>
              <a:defRPr/>
            </a:pPr>
            <a:endParaRPr lang="fa-IR" sz="2800" b="1" smtClean="0"/>
          </a:p>
          <a:p>
            <a:pPr algn="r" rtl="1" eaLnBrk="1" hangingPunct="1">
              <a:buFontTx/>
              <a:buChar char="-"/>
              <a:defRPr/>
            </a:pPr>
            <a:endParaRPr lang="en-US" dirty="0" smtClean="0"/>
          </a:p>
        </p:txBody>
      </p:sp>
      <p:sp>
        <p:nvSpPr>
          <p:cNvPr id="322564" name="Rectangle 4"/>
          <p:cNvSpPr>
            <a:spLocks noChangeArrowheads="1"/>
          </p:cNvSpPr>
          <p:nvPr/>
        </p:nvSpPr>
        <p:spPr bwMode="auto">
          <a:xfrm>
            <a:off x="323850" y="1125538"/>
            <a:ext cx="4125913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-"/>
              <a:defRPr/>
            </a:pPr>
            <a:r>
              <a:rPr lang="fa-I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خوشنامی و اعتبار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-"/>
              <a:defRPr/>
            </a:pPr>
            <a:r>
              <a:rPr lang="fa-I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ترکیبات ویژه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-"/>
              <a:defRPr/>
            </a:pPr>
            <a:r>
              <a:rPr lang="fa-I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توجه به شکایات و رفع آنها 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-"/>
              <a:defRPr/>
            </a:pPr>
            <a:r>
              <a:rPr lang="fa-I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فروشندگان حرفه ای 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-"/>
              <a:defRPr/>
            </a:pPr>
            <a:r>
              <a:rPr lang="fa-I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رنگ های زنده و شاد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-"/>
              <a:defRPr/>
            </a:pPr>
            <a:r>
              <a:rPr lang="fa-I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تبلیغات خاص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-"/>
              <a:defRPr/>
            </a:pPr>
            <a:r>
              <a:rPr lang="fa-I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قیمت های مناسب 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-"/>
              <a:defRPr/>
            </a:pPr>
            <a:r>
              <a:rPr lang="fa-I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استانداردها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-"/>
              <a:defRPr/>
            </a:pPr>
            <a:r>
              <a:rPr lang="fa-I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ایمنی 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-"/>
              <a:defRPr/>
            </a:pPr>
            <a:endParaRPr lang="fa-IR" sz="2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-"/>
              <a:defRPr/>
            </a:pP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2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2" grpId="0" animBg="1"/>
      <p:bldP spid="322563" grpId="0" build="p"/>
      <p:bldP spid="32256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smtClean="0"/>
              <a:t>FOCUS STRATEGY</a:t>
            </a:r>
            <a:r>
              <a:rPr lang="fa-IR" sz="3200" b="1" smtClean="0"/>
              <a:t>    </a:t>
            </a:r>
            <a:r>
              <a:rPr lang="en-US" sz="3200" b="1" dirty="0" smtClean="0"/>
              <a:t> </a:t>
            </a:r>
            <a:r>
              <a:rPr lang="fa-IR" sz="3600" b="1" smtClean="0"/>
              <a:t>استراتژی کانون</a:t>
            </a:r>
            <a:r>
              <a:rPr lang="fa-IR" sz="3200" b="1" smtClean="0"/>
              <a:t> </a:t>
            </a:r>
            <a:endParaRPr lang="en-US" sz="3200" b="1" dirty="0" smtClean="0"/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69988"/>
            <a:ext cx="8713787" cy="5688012"/>
          </a:xfrm>
        </p:spPr>
        <p:txBody>
          <a:bodyPr/>
          <a:lstStyle/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a-IR" sz="2400" b="1" smtClean="0"/>
              <a:t>استراتژی کانون یعنی تمرکز و توجه به بخش کوچکی از کل بازار ونقاط کور و خالی بازارها.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a-IR" sz="2400" b="1" smtClean="0"/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a-IR" sz="2800" b="1" u="sng" smtClean="0"/>
              <a:t>اهداف :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a-IR" sz="2400" b="1" smtClean="0"/>
              <a:t>انجام خدمات بهتر وبیشتر از رقبا به مشتریان در یک بخش کوچک یا حفره ای خالی در بازار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a-IR" sz="2400" b="1" smtClean="0"/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a-IR" sz="2800" b="1" u="sng" smtClean="0"/>
              <a:t>کلید کامیابی :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a-IR" sz="2400" b="1" smtClean="0"/>
              <a:t>انتخاب گوشه ای از یک بازار که خریداران دارای ترجیحاتی مشخص ، تقاضای پنهان، نیازمندیهائی خاص یا خواسته هائی کم نظیر هستند .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a-IR" sz="2400" b="1" smtClean="0"/>
              <a:t>پرورش توانائی های خاص و بی نظیر نسبت به رقبا برای خدمت و پاسخگوئی به نیازهای خریداران بازار هدف .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a-IR" sz="2400" b="1" smtClean="0"/>
              <a:t>تخصص در این بخش از بازار و تقویت قوه رقابتی شرکت از طریق تامین نیازها و راضی ساختن مشتریان .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a-IR" sz="2400" b="1" smtClean="0"/>
              <a:t>تلاش برای کاهش هزینه ها و ارائه محصولاتی متمایز جهت جلوگیری از نفوذ دیگران . </a:t>
            </a:r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endParaRPr lang="fa-IR" sz="2400" b="1" smtClean="0"/>
          </a:p>
          <a:p>
            <a:pPr algn="r" rtl="1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endParaRPr lang="en-US" sz="2400" b="1" dirty="0" smtClean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3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3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35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3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3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23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3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3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23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3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3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23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3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3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3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3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3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3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3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3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3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3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8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b="1" smtClean="0"/>
              <a:t>اصول استراتژی رقابتی کانون </a:t>
            </a:r>
            <a:endParaRPr lang="en-US" b="1" dirty="0" smtClean="0"/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642350" cy="4781550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mtClean="0"/>
              <a:t>قدرت رقابتی یک استراتژی کانون وقتی زیاد است که :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fa-IR" smtClean="0"/>
              <a:t> سایر رقبا به این بخش از بازار توجه ندارند .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mtClean="0"/>
              <a:t>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fa-IR" smtClean="0"/>
              <a:t>خریداران در این بخش خواستار تخصص و یا صفات خاصی از محصول هستند .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fa-IR" smtClean="0"/>
              <a:t>ضمن سودآور بودن ، آنقدر کوچک هستند که رقبای بزرگ را جلب نمی کند . </a:t>
            </a:r>
            <a:endParaRPr lang="en-US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246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246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46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b="1" smtClean="0">
                <a:solidFill>
                  <a:schemeClr val="tx1"/>
                </a:solidFill>
              </a:rPr>
              <a:t>مواردیکه استراتژی کانون مؤثرتر است </a:t>
            </a: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642350" cy="4924425"/>
          </a:xfrm>
        </p:spPr>
        <p:txBody>
          <a:bodyPr/>
          <a:lstStyle/>
          <a:p>
            <a:pPr algn="r" rtl="1"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fa-IR" sz="2800" b="1" smtClean="0"/>
              <a:t>وقتی که برای رقبای بزرگ پاسخگوئی به نیاز خریدارن این بخشها گران یا دشوار است . </a:t>
            </a:r>
          </a:p>
          <a:p>
            <a:pPr algn="r" rtl="1"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endParaRPr lang="fa-IR" sz="2800" b="1" smtClean="0"/>
          </a:p>
          <a:p>
            <a:pPr algn="r" rtl="1"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fa-IR" sz="2800" b="1" smtClean="0"/>
              <a:t>وقتی سایر رقبا به این بخشها توجه ندارند . </a:t>
            </a:r>
          </a:p>
          <a:p>
            <a:pPr algn="r" rtl="1"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endParaRPr lang="fa-IR" sz="2800" b="1" smtClean="0"/>
          </a:p>
          <a:p>
            <a:pPr algn="r" rtl="1"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fa-IR" sz="2800" b="1" smtClean="0"/>
              <a:t>وقتی منابع سازمان اجازه نمی دهد که بدنبال بخشهای بزرگتر و وسیعتر برود . </a:t>
            </a:r>
          </a:p>
          <a:p>
            <a:pPr algn="r" rtl="1"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endParaRPr lang="fa-IR" sz="2800" b="1" smtClean="0"/>
          </a:p>
          <a:p>
            <a:pPr algn="r" rtl="1"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fa-IR" sz="2800" b="1" smtClean="0"/>
              <a:t>وقتی صنعت ، بخشهای متفاوت زیادی دارد و فرصتهای کانونی زیادی را فراهم می آورد . </a:t>
            </a:r>
            <a:endParaRPr lang="en-US" sz="2800" b="1" dirty="0" smtClean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4" grpId="0"/>
      <p:bldP spid="32563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5400" b="1" smtClean="0"/>
              <a:t>استراتژی های بازار</a:t>
            </a:r>
            <a:endParaRPr lang="en-US" sz="5400" b="1" dirty="0" smtClean="0"/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400" b="1" smtClean="0">
                <a:solidFill>
                  <a:srgbClr val="FF0000"/>
                </a:solidFill>
              </a:rPr>
              <a:t>1- استراتژی دامنه بازار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  </a:t>
            </a:r>
            <a:r>
              <a:rPr lang="fa-IR" sz="3600" b="1" smtClean="0"/>
              <a:t>- استراتژی بازار انفرادی (واحد)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 - استراتژی بازار چندگانه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 - استراتژی کل بازار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3600" b="1" smtClean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69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69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69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69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ChangeArrowheads="1"/>
          </p:cNvSpPr>
          <p:nvPr/>
        </p:nvSpPr>
        <p:spPr bwMode="auto">
          <a:xfrm>
            <a:off x="2843213" y="0"/>
            <a:ext cx="5710237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 algn="l">
              <a:lnSpc>
                <a:spcPct val="170000"/>
              </a:lnSpc>
              <a:spcBef>
                <a:spcPct val="50000"/>
              </a:spcBef>
              <a:defRPr/>
            </a:pPr>
            <a:r>
              <a:rPr lang="fa-IR" sz="3200" b="1" dirty="0">
                <a:latin typeface="Times New Roman" pitchFamily="18" charset="0"/>
                <a:cs typeface="+mn-cs"/>
              </a:rPr>
              <a:t>الف:استراتژی بازار انفرادی (یگانه)      </a:t>
            </a:r>
            <a:endParaRPr lang="en-US" sz="3200" b="1" dirty="0">
              <a:latin typeface="Times New Roman" pitchFamily="18" charset="0"/>
              <a:cs typeface="+mn-cs"/>
            </a:endParaRPr>
          </a:p>
        </p:txBody>
      </p:sp>
      <p:sp>
        <p:nvSpPr>
          <p:cNvPr id="374787" name="AutoShape 3"/>
          <p:cNvSpPr>
            <a:spLocks noChangeArrowheads="1"/>
          </p:cNvSpPr>
          <p:nvPr/>
        </p:nvSpPr>
        <p:spPr bwMode="auto">
          <a:xfrm rot="5400000">
            <a:off x="3886201" y="-2730500"/>
            <a:ext cx="1079500" cy="8213725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fa-IR" sz="2400" b="1">
                <a:solidFill>
                  <a:srgbClr val="990000"/>
                </a:solidFill>
                <a:latin typeface="Times New Roman" pitchFamily="18" charset="0"/>
                <a:cs typeface="+mn-cs"/>
              </a:rPr>
              <a:t>  </a:t>
            </a:r>
            <a:r>
              <a:rPr lang="fa-IR" sz="28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تعريف:</a:t>
            </a:r>
            <a:r>
              <a:rPr lang="fa-IR" sz="2400" b="1">
                <a:latin typeface="Times New Roman" pitchFamily="18" charset="0"/>
                <a:cs typeface="+mn-cs"/>
              </a:rPr>
              <a:t> تمرکز فعاليتها در يک بخش </a:t>
            </a:r>
          </a:p>
          <a:p>
            <a:pPr defTabSz="927100" eaLnBrk="0" hangingPunct="0">
              <a:defRPr/>
            </a:pPr>
            <a:endParaRPr lang="en-US" altLang="en-US" sz="2400" b="1" dirty="0">
              <a:cs typeface="+mn-cs"/>
            </a:endParaRPr>
          </a:p>
        </p:txBody>
      </p:sp>
      <p:sp>
        <p:nvSpPr>
          <p:cNvPr id="374788" name="AutoShape 4"/>
          <p:cNvSpPr>
            <a:spLocks noChangeArrowheads="1"/>
          </p:cNvSpPr>
          <p:nvPr/>
        </p:nvSpPr>
        <p:spPr bwMode="auto">
          <a:xfrm rot="5400000">
            <a:off x="3744118" y="1808957"/>
            <a:ext cx="1439863" cy="828040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solidFill>
                  <a:srgbClr val="990000"/>
                </a:solidFill>
                <a:latin typeface="Times New Roman" pitchFamily="18" charset="0"/>
                <a:cs typeface="+mn-cs"/>
              </a:rPr>
              <a:t>   </a:t>
            </a:r>
            <a:r>
              <a:rPr lang="fa-IR" sz="28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هدف:</a:t>
            </a:r>
            <a:r>
              <a:rPr lang="fa-IR" sz="2400" b="1">
                <a:solidFill>
                  <a:srgbClr val="9C001E"/>
                </a:solidFill>
                <a:latin typeface="Times New Roman" pitchFamily="18" charset="0"/>
                <a:cs typeface="+mn-cs"/>
              </a:rPr>
              <a:t>  </a:t>
            </a:r>
            <a:r>
              <a:rPr lang="fa-IR" sz="2400" b="1">
                <a:latin typeface="Times New Roman" pitchFamily="18" charset="0"/>
                <a:cs typeface="+mn-cs"/>
              </a:rPr>
              <a:t>يافتن بخشی از بازار که در حال حاضر ناديده گرفته شده است و</a:t>
            </a:r>
          </a:p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يا نيازهای آن به خوبی تامين نمی شود .</a:t>
            </a:r>
          </a:p>
          <a:p>
            <a:pPr defTabSz="927100" eaLnBrk="0" hangingPunct="0">
              <a:defRPr/>
            </a:pPr>
            <a:endParaRPr lang="en-US" altLang="en-US" sz="2400" b="1" dirty="0">
              <a:solidFill>
                <a:schemeClr val="bg2"/>
              </a:solidFill>
              <a:cs typeface="+mn-cs"/>
            </a:endParaRPr>
          </a:p>
        </p:txBody>
      </p:sp>
      <p:sp>
        <p:nvSpPr>
          <p:cNvPr id="374789" name="AutoShape 5"/>
          <p:cNvSpPr>
            <a:spLocks noChangeArrowheads="1"/>
          </p:cNvSpPr>
          <p:nvPr/>
        </p:nvSpPr>
        <p:spPr bwMode="auto">
          <a:xfrm rot="5400000">
            <a:off x="3636168" y="116682"/>
            <a:ext cx="1655763" cy="828040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solidFill>
                  <a:srgbClr val="9C001E"/>
                </a:solidFill>
                <a:latin typeface="Times New Roman" pitchFamily="18" charset="0"/>
                <a:cs typeface="+mn-cs"/>
              </a:rPr>
              <a:t>  </a:t>
            </a:r>
            <a:r>
              <a:rPr lang="fa-IR" sz="28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الزامات:</a:t>
            </a:r>
            <a:r>
              <a:rPr lang="fa-IR" sz="2400" b="1">
                <a:solidFill>
                  <a:srgbClr val="9C001E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200" b="1">
                <a:latin typeface="Times New Roman" pitchFamily="18" charset="0"/>
                <a:cs typeface="+mn-cs"/>
              </a:rPr>
              <a:t>(الف) ارائه خدمات مناسب و مطلوب با وجود مشکلات اولیه . </a:t>
            </a:r>
          </a:p>
          <a:p>
            <a:pPr defTabSz="927100" rtl="1">
              <a:spcBef>
                <a:spcPct val="50000"/>
              </a:spcBef>
              <a:defRPr/>
            </a:pPr>
            <a:r>
              <a:rPr lang="fa-IR" sz="2200" b="1">
                <a:latin typeface="Times New Roman" pitchFamily="18" charset="0"/>
                <a:cs typeface="+mn-cs"/>
              </a:rPr>
              <a:t>               (ب) خودارای از رقابت با رقبای مطرح در بازار فعلی </a:t>
            </a:r>
            <a:r>
              <a:rPr lang="fa-IR" sz="2400" b="1">
                <a:latin typeface="Times New Roman" pitchFamily="18" charset="0"/>
                <a:cs typeface="+mn-cs"/>
              </a:rPr>
              <a:t>.</a:t>
            </a:r>
          </a:p>
          <a:p>
            <a:pPr defTabSz="927100" eaLnBrk="0" hangingPunct="0">
              <a:defRPr/>
            </a:pPr>
            <a:endParaRPr lang="en-US" altLang="en-US" sz="2400" b="1" dirty="0">
              <a:cs typeface="+mn-cs"/>
            </a:endParaRPr>
          </a:p>
        </p:txBody>
      </p:sp>
      <p:sp>
        <p:nvSpPr>
          <p:cNvPr id="374790" name="AutoShape 6"/>
          <p:cNvSpPr>
            <a:spLocks noChangeArrowheads="1"/>
          </p:cNvSpPr>
          <p:nvPr/>
        </p:nvSpPr>
        <p:spPr bwMode="auto">
          <a:xfrm rot="5400000">
            <a:off x="3852863" y="-1395413"/>
            <a:ext cx="1150938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defRPr/>
            </a:pPr>
            <a:r>
              <a:rPr lang="fa-IR" sz="2400" b="1">
                <a:solidFill>
                  <a:srgbClr val="990000"/>
                </a:solidFill>
                <a:latin typeface="Times New Roman" pitchFamily="18" charset="0"/>
                <a:cs typeface="+mn-cs"/>
                <a:sym typeface="Wingdings" pitchFamily="2" charset="2"/>
              </a:rPr>
              <a:t>  </a:t>
            </a:r>
            <a:r>
              <a:rPr lang="fa-IR" sz="2800" b="1">
                <a:solidFill>
                  <a:srgbClr val="FFFF00"/>
                </a:solidFill>
                <a:latin typeface="Times New Roman" pitchFamily="18" charset="0"/>
                <a:cs typeface="+mn-cs"/>
                <a:sym typeface="Wingdings" pitchFamily="2" charset="2"/>
              </a:rPr>
              <a:t>نتايج مورد انتظار</a:t>
            </a: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  <a:sym typeface="Wingdings" pitchFamily="2" charset="2"/>
              </a:rPr>
              <a:t>:</a:t>
            </a:r>
            <a:r>
              <a:rPr lang="fa-IR" sz="2400" b="1">
                <a:solidFill>
                  <a:srgbClr val="990000"/>
                </a:solidFill>
                <a:latin typeface="Times New Roman" pitchFamily="18" charset="0"/>
                <a:cs typeface="+mn-cs"/>
                <a:sym typeface="Wingdings" pitchFamily="2" charset="2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  <a:sym typeface="Wingdings" pitchFamily="2" charset="2"/>
              </a:rPr>
              <a:t>(الف) هزينه کمتر  (ب) سود بیشتر</a:t>
            </a:r>
            <a:endParaRPr lang="fa-IR" sz="2400" b="1">
              <a:solidFill>
                <a:srgbClr val="9C001E"/>
              </a:solidFill>
              <a:latin typeface="Times New Roman" pitchFamily="18" charset="0"/>
              <a:cs typeface="+mn-cs"/>
              <a:sym typeface="Wingdings" pitchFamily="2" charset="2"/>
            </a:endParaRPr>
          </a:p>
          <a:p>
            <a:pPr defTabSz="927100" eaLnBrk="0" hangingPunct="0">
              <a:defRPr/>
            </a:pPr>
            <a:endParaRPr lang="en-US" altLang="en-US" sz="2400" b="1" dirty="0">
              <a:solidFill>
                <a:schemeClr val="bg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4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4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74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7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74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86" grpId="0"/>
      <p:bldP spid="374787" grpId="0" animBg="1"/>
      <p:bldP spid="374788" grpId="0" animBg="1"/>
      <p:bldP spid="374789" grpId="0" animBg="1"/>
      <p:bldP spid="37479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ChangeArrowheads="1"/>
          </p:cNvSpPr>
          <p:nvPr/>
        </p:nvSpPr>
        <p:spPr bwMode="auto">
          <a:xfrm>
            <a:off x="3851275" y="-242888"/>
            <a:ext cx="4560888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70000"/>
              </a:lnSpc>
              <a:spcBef>
                <a:spcPct val="50000"/>
              </a:spcBef>
              <a:defRPr/>
            </a:pPr>
            <a:r>
              <a:rPr lang="fa-IR" sz="3600" b="1" dirty="0">
                <a:latin typeface="Times New Roman" pitchFamily="18" charset="0"/>
                <a:cs typeface="+mn-cs"/>
              </a:rPr>
              <a:t>ب: استراتژی بازار چند گانه </a:t>
            </a:r>
            <a:endParaRPr lang="en-US" sz="3600" b="1" dirty="0">
              <a:latin typeface="Times New Roman" pitchFamily="18" charset="0"/>
              <a:cs typeface="+mn-cs"/>
            </a:endParaRPr>
          </a:p>
        </p:txBody>
      </p:sp>
      <p:sp>
        <p:nvSpPr>
          <p:cNvPr id="375811" name="AutoShape 3"/>
          <p:cNvSpPr>
            <a:spLocks noChangeArrowheads="1"/>
          </p:cNvSpPr>
          <p:nvPr/>
        </p:nvSpPr>
        <p:spPr bwMode="auto">
          <a:xfrm rot="5400000">
            <a:off x="3779838" y="-2692400"/>
            <a:ext cx="1150937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تعريف: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ارايه خدمت به چندين بازار مشخص .</a:t>
            </a:r>
          </a:p>
          <a:p>
            <a:pPr defTabSz="927100" eaLnBrk="0" hangingPunct="0">
              <a:defRPr/>
            </a:pPr>
            <a:endParaRPr lang="en-US" altLang="en-US" sz="3200" b="1" dirty="0">
              <a:solidFill>
                <a:schemeClr val="bg2"/>
              </a:solidFill>
              <a:cs typeface="+mn-cs"/>
            </a:endParaRPr>
          </a:p>
        </p:txBody>
      </p:sp>
      <p:sp>
        <p:nvSpPr>
          <p:cNvPr id="375812" name="AutoShape 4"/>
          <p:cNvSpPr>
            <a:spLocks noChangeArrowheads="1"/>
          </p:cNvSpPr>
          <p:nvPr/>
        </p:nvSpPr>
        <p:spPr bwMode="auto">
          <a:xfrm rot="5400000">
            <a:off x="3779838" y="-1395413"/>
            <a:ext cx="1150938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اهداف: </a:t>
            </a:r>
            <a:r>
              <a:rPr lang="fa-IR" sz="3200" b="1">
                <a:latin typeface="Times New Roman" pitchFamily="18" charset="0"/>
                <a:cs typeface="+mn-cs"/>
              </a:rPr>
              <a:t>پخش کردن مخاطره و ریسک در بازار .</a:t>
            </a:r>
            <a:r>
              <a:rPr lang="fa-IR" sz="2400" b="1">
                <a:latin typeface="Times New Roman" pitchFamily="18" charset="0"/>
                <a:cs typeface="+mn-cs"/>
              </a:rPr>
              <a:t>  </a:t>
            </a:r>
            <a:endParaRPr lang="en-US" altLang="en-US" sz="2400" b="1" dirty="0">
              <a:cs typeface="+mn-cs"/>
            </a:endParaRPr>
          </a:p>
        </p:txBody>
      </p:sp>
      <p:sp>
        <p:nvSpPr>
          <p:cNvPr id="375813" name="AutoShape 5"/>
          <p:cNvSpPr>
            <a:spLocks noChangeArrowheads="1"/>
          </p:cNvSpPr>
          <p:nvPr/>
        </p:nvSpPr>
        <p:spPr bwMode="auto">
          <a:xfrm rot="5400000">
            <a:off x="3635375" y="117475"/>
            <a:ext cx="1439863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 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  </a:t>
            </a:r>
            <a:r>
              <a:rPr lang="fa-IR" sz="3200" b="1">
                <a:latin typeface="Times New Roman" pitchFamily="18" charset="0"/>
                <a:cs typeface="+mn-cs"/>
              </a:rPr>
              <a:t>(الف) انتخاب دقيق بخشها برای فعاليت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.</a:t>
            </a:r>
          </a:p>
          <a:p>
            <a:pPr defTabSz="927100"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               (ب) عدم مقابله با شرکتهای فعال و مطرح .</a:t>
            </a:r>
            <a:endParaRPr lang="en-US" altLang="en-US" sz="3200" b="1" dirty="0">
              <a:cs typeface="+mn-cs"/>
            </a:endParaRPr>
          </a:p>
        </p:txBody>
      </p:sp>
      <p:sp>
        <p:nvSpPr>
          <p:cNvPr id="375814" name="AutoShape 6"/>
          <p:cNvSpPr>
            <a:spLocks noChangeArrowheads="1"/>
          </p:cNvSpPr>
          <p:nvPr/>
        </p:nvSpPr>
        <p:spPr bwMode="auto">
          <a:xfrm rot="5400000">
            <a:off x="3779838" y="1630362"/>
            <a:ext cx="1150938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نتايج مورد انتظار:    </a:t>
            </a:r>
            <a:r>
              <a:rPr lang="fa-IR" sz="3200" b="1">
                <a:latin typeface="Times New Roman" pitchFamily="18" charset="0"/>
                <a:cs typeface="+mn-cs"/>
                <a:sym typeface="Wingdings" pitchFamily="2" charset="2"/>
              </a:rPr>
              <a:t>(الف) فروش بيشتر </a:t>
            </a:r>
          </a:p>
          <a:p>
            <a:pPr defTabSz="927100">
              <a:defRPr/>
            </a:pPr>
            <a:r>
              <a:rPr lang="fa-IR" sz="3200" b="1">
                <a:latin typeface="Times New Roman" pitchFamily="18" charset="0"/>
                <a:cs typeface="+mn-cs"/>
                <a:sym typeface="Wingdings" pitchFamily="2" charset="2"/>
              </a:rPr>
              <a:t>                           (ب) سهم بازار بيشتر</a:t>
            </a:r>
            <a:endParaRPr lang="fa-IR" sz="3200" b="1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5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58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5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5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58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5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5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58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5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5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758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5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5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5810" grpId="0"/>
      <p:bldP spid="375811" grpId="0" animBg="1"/>
      <p:bldP spid="375812" grpId="0" animBg="1"/>
      <p:bldP spid="375813" grpId="0" animBg="1"/>
      <p:bldP spid="3758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ChangeArrowheads="1"/>
          </p:cNvSpPr>
          <p:nvPr/>
        </p:nvSpPr>
        <p:spPr bwMode="auto">
          <a:xfrm>
            <a:off x="4902200" y="-425450"/>
            <a:ext cx="3773488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a-IR" sz="3600" b="1" dirty="0">
                <a:latin typeface="Times New Roman" pitchFamily="18" charset="0"/>
                <a:cs typeface="+mn-cs"/>
              </a:rPr>
              <a:t>ج: استراتژی کل بازار :</a:t>
            </a:r>
            <a:endParaRPr lang="en-US" sz="3600" b="1" dirty="0">
              <a:latin typeface="Times New Roman" pitchFamily="18" charset="0"/>
              <a:cs typeface="+mn-cs"/>
            </a:endParaRPr>
          </a:p>
        </p:txBody>
      </p:sp>
      <p:sp>
        <p:nvSpPr>
          <p:cNvPr id="376835" name="AutoShape 3"/>
          <p:cNvSpPr>
            <a:spLocks noChangeArrowheads="1"/>
          </p:cNvSpPr>
          <p:nvPr/>
        </p:nvSpPr>
        <p:spPr bwMode="auto">
          <a:xfrm rot="5400000">
            <a:off x="3779044" y="-2907506"/>
            <a:ext cx="1368425" cy="84248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spcBef>
                <a:spcPct val="50000"/>
              </a:spcBef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تعريف:</a:t>
            </a:r>
            <a:r>
              <a:rPr lang="fa-IR" sz="3200" b="1">
                <a:latin typeface="Times New Roman" pitchFamily="18" charset="0"/>
                <a:cs typeface="+mn-cs"/>
              </a:rPr>
              <a:t>ارايه خدمت به کل بازار از طریق فروش محصولات</a:t>
            </a:r>
          </a:p>
          <a:p>
            <a:pPr defTabSz="927100">
              <a:spcBef>
                <a:spcPct val="50000"/>
              </a:spcBef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           متمايز به بخشهای متفاوت در بازار</a:t>
            </a:r>
            <a:r>
              <a:rPr lang="fa-IR" sz="2400" b="1">
                <a:solidFill>
                  <a:schemeClr val="bg2"/>
                </a:solidFill>
                <a:latin typeface="Times New Roman" pitchFamily="18" charset="0"/>
                <a:cs typeface="+mn-cs"/>
              </a:rPr>
              <a:t> </a:t>
            </a:r>
          </a:p>
        </p:txBody>
      </p:sp>
      <p:sp>
        <p:nvSpPr>
          <p:cNvPr id="376836" name="AutoShape 4"/>
          <p:cNvSpPr>
            <a:spLocks noChangeArrowheads="1"/>
          </p:cNvSpPr>
          <p:nvPr/>
        </p:nvSpPr>
        <p:spPr bwMode="auto">
          <a:xfrm rot="5400000">
            <a:off x="4067968" y="-1610518"/>
            <a:ext cx="792163" cy="828040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spcBef>
                <a:spcPct val="50000"/>
              </a:spcBef>
              <a:defRPr/>
            </a:pPr>
            <a:r>
              <a:rPr lang="fa-IR" sz="36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هدف:</a:t>
            </a:r>
            <a:r>
              <a:rPr lang="fa-IR" sz="3600" b="1">
                <a:latin typeface="Times New Roman" pitchFamily="18" charset="0"/>
                <a:cs typeface="+mn-cs"/>
              </a:rPr>
              <a:t> رقابت در کل بازار </a:t>
            </a:r>
          </a:p>
        </p:txBody>
      </p:sp>
      <p:sp>
        <p:nvSpPr>
          <p:cNvPr id="376837" name="AutoShape 5"/>
          <p:cNvSpPr>
            <a:spLocks noChangeArrowheads="1"/>
          </p:cNvSpPr>
          <p:nvPr/>
        </p:nvSpPr>
        <p:spPr bwMode="auto">
          <a:xfrm rot="5400000">
            <a:off x="3311525" y="80963"/>
            <a:ext cx="2376487" cy="8351838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الزامات:   </a:t>
            </a:r>
            <a:r>
              <a:rPr lang="fa-IR" sz="3200" b="1">
                <a:solidFill>
                  <a:schemeClr val="bg2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chemeClr val="tx2"/>
                </a:solidFill>
                <a:latin typeface="Times New Roman" pitchFamily="18" charset="0"/>
                <a:cs typeface="+mn-cs"/>
              </a:rPr>
              <a:t>(الف) استفاده از  انواع آمیخته های بازاریابی </a:t>
            </a:r>
          </a:p>
          <a:p>
            <a:pPr defTabSz="927100">
              <a:defRPr/>
            </a:pPr>
            <a:r>
              <a:rPr lang="fa-IR" sz="3200" b="1">
                <a:solidFill>
                  <a:schemeClr val="tx2"/>
                </a:solidFill>
                <a:latin typeface="Times New Roman" pitchFamily="18" charset="0"/>
                <a:cs typeface="+mn-cs"/>
              </a:rPr>
              <a:t>              (ب) حمایت و تعهد مدیریت ارشد برای فعال </a:t>
            </a:r>
          </a:p>
          <a:p>
            <a:pPr defTabSz="927100">
              <a:defRPr/>
            </a:pPr>
            <a:r>
              <a:rPr lang="fa-IR" sz="3200" b="1">
                <a:solidFill>
                  <a:schemeClr val="tx2"/>
                </a:solidFill>
                <a:latin typeface="Times New Roman" pitchFamily="18" charset="0"/>
                <a:cs typeface="+mn-cs"/>
              </a:rPr>
              <a:t>                    شدن در کل بازار               </a:t>
            </a:r>
          </a:p>
          <a:p>
            <a:pPr defTabSz="927100">
              <a:defRPr/>
            </a:pPr>
            <a:r>
              <a:rPr lang="fa-IR" sz="3200" b="1">
                <a:solidFill>
                  <a:schemeClr val="tx2"/>
                </a:solidFill>
                <a:latin typeface="Times New Roman" pitchFamily="18" charset="0"/>
                <a:cs typeface="+mn-cs"/>
              </a:rPr>
              <a:t>              (ج) وضعيت  مالی قوی</a:t>
            </a:r>
          </a:p>
        </p:txBody>
      </p:sp>
      <p:sp>
        <p:nvSpPr>
          <p:cNvPr id="376838" name="AutoShape 6"/>
          <p:cNvSpPr>
            <a:spLocks noChangeArrowheads="1"/>
          </p:cNvSpPr>
          <p:nvPr/>
        </p:nvSpPr>
        <p:spPr bwMode="auto">
          <a:xfrm rot="5400000">
            <a:off x="3829844" y="2012156"/>
            <a:ext cx="1266825" cy="84248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نتايج مورد انتظار:</a:t>
            </a:r>
            <a:r>
              <a:rPr lang="fa-IR" sz="3200" b="1">
                <a:solidFill>
                  <a:schemeClr val="bg2"/>
                </a:solidFill>
                <a:latin typeface="Times New Roman" pitchFamily="18" charset="0"/>
                <a:cs typeface="+mn-cs"/>
              </a:rPr>
              <a:t>     </a:t>
            </a:r>
            <a:r>
              <a:rPr lang="fa-IR" sz="3200" b="1">
                <a:solidFill>
                  <a:schemeClr val="tx2"/>
                </a:solidFill>
                <a:latin typeface="Times New Roman" pitchFamily="18" charset="0"/>
                <a:cs typeface="+mn-cs"/>
              </a:rPr>
              <a:t>(الف) افزايش رشد </a:t>
            </a:r>
          </a:p>
          <a:p>
            <a:pPr defTabSz="927100">
              <a:defRPr/>
            </a:pPr>
            <a:r>
              <a:rPr lang="fa-IR" sz="3200" b="1">
                <a:solidFill>
                  <a:schemeClr val="tx2"/>
                </a:solidFill>
                <a:latin typeface="Times New Roman" pitchFamily="18" charset="0"/>
                <a:cs typeface="+mn-cs"/>
              </a:rPr>
              <a:t>                           (ب) افزایش سهم بازار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6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6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76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68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68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68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768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4" grpId="0"/>
      <p:bldP spid="376835" grpId="0" animBg="1"/>
      <p:bldP spid="376836" grpId="0" animBg="1"/>
      <p:bldP spid="376837" grpId="0" animBg="1"/>
      <p:bldP spid="3768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5400" b="1" smtClean="0"/>
              <a:t>کسب و کار چیست ؟ </a:t>
            </a:r>
            <a:endParaRPr lang="en-US" sz="5400" b="1" dirty="0" smtClean="0"/>
          </a:p>
        </p:txBody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کسب و کار عبارت است از :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کسب کردن و بدست آوردن فرصتها در بازار و انجام کار روی آنها برای ایجاد ارزش اضافی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mtClean="0"/>
          </a:p>
          <a:p>
            <a:pPr algn="r" rtl="1" eaLnBrk="1" hangingPunct="1">
              <a:buFont typeface="Wingdings" pitchFamily="2" charset="2"/>
              <a:buChar char="ü"/>
              <a:defRPr/>
            </a:pPr>
            <a:r>
              <a:rPr lang="fa-IR" smtClean="0"/>
              <a:t>لازمه کسب وکار تلاش فعالانه ، هوشیارانه ، آگاهانه و رقابتمندانه برای بدست آوردن فرصتها و کارآفرینی و ارزش آفرینی است .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94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5400" b="1" smtClean="0"/>
              <a:t>استراتژی های بازار</a:t>
            </a:r>
            <a:endParaRPr lang="en-US" sz="5400" b="1" dirty="0" smtClean="0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400" b="1" smtClean="0">
                <a:solidFill>
                  <a:srgbClr val="FF0000"/>
                </a:solidFill>
              </a:rPr>
              <a:t>2- استراتژی جغرافیای بازار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400" b="1" smtClean="0"/>
              <a:t>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 </a:t>
            </a:r>
            <a:r>
              <a:rPr lang="fa-IR" sz="3600" b="1" smtClean="0"/>
              <a:t>- استراتژی بازار محلی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- استراتژی بازار  ناحیه ای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- استراتژی بازار ملی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- استراتژی بازار بین المللی</a:t>
            </a:r>
            <a:r>
              <a:rPr lang="fa-IR" smtClean="0"/>
              <a:t> </a:t>
            </a:r>
            <a:endParaRPr lang="en-US" dirty="0" smtClean="0"/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70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0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0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70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0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0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370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0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0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70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69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ChangeArrowheads="1"/>
          </p:cNvSpPr>
          <p:nvPr/>
        </p:nvSpPr>
        <p:spPr bwMode="auto">
          <a:xfrm>
            <a:off x="468313" y="-100013"/>
            <a:ext cx="18415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3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77859" name="AutoShape 3"/>
          <p:cNvSpPr>
            <a:spLocks noChangeArrowheads="1"/>
          </p:cNvSpPr>
          <p:nvPr/>
        </p:nvSpPr>
        <p:spPr bwMode="auto">
          <a:xfrm rot="5400000">
            <a:off x="3779838" y="-2763838"/>
            <a:ext cx="1150938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تعريف 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تمرکز فعاليتها در نزديک ترين منطقه</a:t>
            </a:r>
            <a:endParaRPr lang="en-US" altLang="en-US" sz="3200" b="1" dirty="0">
              <a:cs typeface="+mn-cs"/>
            </a:endParaRPr>
          </a:p>
        </p:txBody>
      </p:sp>
      <p:sp>
        <p:nvSpPr>
          <p:cNvPr id="377860" name="AutoShape 4"/>
          <p:cNvSpPr>
            <a:spLocks noChangeArrowheads="1"/>
          </p:cNvSpPr>
          <p:nvPr/>
        </p:nvSpPr>
        <p:spPr bwMode="auto">
          <a:xfrm rot="5400000">
            <a:off x="3779838" y="-1466850"/>
            <a:ext cx="1150937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هدف:</a:t>
            </a:r>
            <a:r>
              <a:rPr lang="fa-IR" sz="3200" b="1">
                <a:latin typeface="Times New Roman" pitchFamily="18" charset="0"/>
                <a:cs typeface="+mn-cs"/>
              </a:rPr>
              <a:t> داشتن کنترل بر کسب و پيشه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endParaRPr lang="en-US" altLang="en-US" sz="3200" b="1" dirty="0">
              <a:solidFill>
                <a:schemeClr val="bg2"/>
              </a:solidFill>
              <a:cs typeface="+mn-cs"/>
            </a:endParaRPr>
          </a:p>
        </p:txBody>
      </p:sp>
      <p:sp>
        <p:nvSpPr>
          <p:cNvPr id="377861" name="AutoShape 5"/>
          <p:cNvSpPr>
            <a:spLocks noChangeArrowheads="1"/>
          </p:cNvSpPr>
          <p:nvPr/>
        </p:nvSpPr>
        <p:spPr bwMode="auto">
          <a:xfrm rot="5400000">
            <a:off x="3493294" y="261144"/>
            <a:ext cx="1870075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huluth" pitchFamily="2" charset="2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huluth" pitchFamily="2" charset="2"/>
                <a:cs typeface="+mn-cs"/>
              </a:rPr>
              <a:t>الزامات :</a:t>
            </a:r>
            <a:r>
              <a:rPr lang="fa-IR" sz="2800" b="1">
                <a:solidFill>
                  <a:schemeClr val="accent1"/>
                </a:solidFill>
                <a:latin typeface="Thuluth" pitchFamily="2" charset="2"/>
                <a:cs typeface="+mn-cs"/>
              </a:rPr>
              <a:t> </a:t>
            </a:r>
            <a:r>
              <a:rPr lang="fa-IR" sz="3200" b="1">
                <a:latin typeface="Thuluth" pitchFamily="2" charset="2"/>
                <a:cs typeface="+mn-cs"/>
              </a:rPr>
              <a:t>(الف) داشتن شهرت خوب در حوزه جغرافيايی</a:t>
            </a:r>
          </a:p>
          <a:p>
            <a:pPr defTabSz="927100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             (ب) احاطه و تسلط بر خواسته های بازار</a:t>
            </a:r>
            <a:r>
              <a:rPr lang="fa-IR" sz="2400" b="1">
                <a:latin typeface="Times New Roman" pitchFamily="18" charset="0"/>
                <a:cs typeface="+mn-cs"/>
              </a:rPr>
              <a:t> </a:t>
            </a:r>
            <a:endParaRPr lang="fa-IR" sz="2400" b="1">
              <a:solidFill>
                <a:schemeClr val="accent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77862" name="AutoShape 6"/>
          <p:cNvSpPr>
            <a:spLocks noChangeArrowheads="1"/>
          </p:cNvSpPr>
          <p:nvPr/>
        </p:nvSpPr>
        <p:spPr bwMode="auto">
          <a:xfrm rot="5400000">
            <a:off x="3852863" y="1987550"/>
            <a:ext cx="1150937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نتايج مورد انتظار: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موفقيت کوتاه مدت، در نهايت بايد به </a:t>
            </a:r>
          </a:p>
          <a:p>
            <a:pPr defTabSz="927100"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                            حوزه های ديگر توسعه پيدا کنيم .</a:t>
            </a:r>
          </a:p>
        </p:txBody>
      </p:sp>
      <p:sp>
        <p:nvSpPr>
          <p:cNvPr id="377863" name="Rectangle 7"/>
          <p:cNvSpPr>
            <a:spLocks noChangeArrowheads="1"/>
          </p:cNvSpPr>
          <p:nvPr/>
        </p:nvSpPr>
        <p:spPr bwMode="auto">
          <a:xfrm>
            <a:off x="4787900" y="-250825"/>
            <a:ext cx="40608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  <a:spcBef>
                <a:spcPct val="50000"/>
              </a:spcBef>
              <a:defRPr/>
            </a:pPr>
            <a:r>
              <a:rPr lang="fa-IR" altLang="en-US" sz="3600" b="1" dirty="0">
                <a:solidFill>
                  <a:schemeClr val="tx2"/>
                </a:solidFill>
                <a:latin typeface="Times New Roman" pitchFamily="18" charset="0"/>
                <a:cs typeface="+mn-cs"/>
              </a:rPr>
              <a:t>1-استراتژی بازار محلی: </a:t>
            </a:r>
            <a:endParaRPr lang="en-US" altLang="en-US" sz="3600" b="1" dirty="0">
              <a:solidFill>
                <a:schemeClr val="tx2"/>
              </a:solidFill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7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7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7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7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7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7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7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7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7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7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animBg="1"/>
      <p:bldP spid="377860" grpId="0" animBg="1"/>
      <p:bldP spid="377861" grpId="0" animBg="1"/>
      <p:bldP spid="377862" grpId="0" animBg="1"/>
      <p:bldP spid="37786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ChangeArrowheads="1"/>
          </p:cNvSpPr>
          <p:nvPr/>
        </p:nvSpPr>
        <p:spPr bwMode="auto">
          <a:xfrm>
            <a:off x="468313" y="-100013"/>
            <a:ext cx="18415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3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78883" name="AutoShape 3"/>
          <p:cNvSpPr>
            <a:spLocks noChangeArrowheads="1"/>
          </p:cNvSpPr>
          <p:nvPr/>
        </p:nvSpPr>
        <p:spPr bwMode="auto">
          <a:xfrm rot="5400000">
            <a:off x="3996531" y="-3053556"/>
            <a:ext cx="1150938" cy="864235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spcBef>
                <a:spcPct val="50000"/>
              </a:spcBef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تعريف: </a:t>
            </a:r>
            <a:r>
              <a:rPr lang="fa-IR" sz="3200" b="1">
                <a:latin typeface="Times New Roman" pitchFamily="18" charset="0"/>
                <a:cs typeface="+mn-cs"/>
              </a:rPr>
              <a:t>فعالیت در دو یا سه استان یا ناحیه ای از کشور </a:t>
            </a:r>
          </a:p>
        </p:txBody>
      </p:sp>
      <p:sp>
        <p:nvSpPr>
          <p:cNvPr id="378884" name="AutoShape 4"/>
          <p:cNvSpPr>
            <a:spLocks noChangeArrowheads="1"/>
          </p:cNvSpPr>
          <p:nvPr/>
        </p:nvSpPr>
        <p:spPr bwMode="auto">
          <a:xfrm rot="5400000">
            <a:off x="3887788" y="-1647825"/>
            <a:ext cx="1439862" cy="8713788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spcBef>
                <a:spcPct val="50000"/>
              </a:spcBef>
              <a:defRPr/>
            </a:pPr>
            <a:r>
              <a:rPr lang="fa-IR" sz="28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اهداف: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</a:rPr>
              <a:t>( الف) پخش ریسک مربوط به وابستگی به یک قسمت از یک ناحیه . </a:t>
            </a:r>
          </a:p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(ب) حفظ کنترل مرکزی .</a:t>
            </a:r>
            <a:r>
              <a:rPr lang="fa-IR" sz="2800" b="1">
                <a:latin typeface="Times New Roman" pitchFamily="18" charset="0"/>
                <a:cs typeface="+mn-cs"/>
              </a:rPr>
              <a:t> </a:t>
            </a:r>
          </a:p>
        </p:txBody>
      </p:sp>
      <p:sp>
        <p:nvSpPr>
          <p:cNvPr id="378885" name="AutoShape 5"/>
          <p:cNvSpPr>
            <a:spLocks noChangeArrowheads="1"/>
          </p:cNvSpPr>
          <p:nvPr/>
        </p:nvSpPr>
        <p:spPr bwMode="auto">
          <a:xfrm rot="5400000">
            <a:off x="3708400" y="115888"/>
            <a:ext cx="1727200" cy="864235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8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الزامات:</a:t>
            </a:r>
            <a:r>
              <a:rPr lang="fa-IR" sz="2400" b="1">
                <a:latin typeface="Times New Roman" pitchFamily="18" charset="0"/>
                <a:cs typeface="+mn-cs"/>
              </a:rPr>
              <a:t> (الف) تعهد مديريت به توسعه </a:t>
            </a:r>
          </a:p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(ب) منابع کافی     </a:t>
            </a:r>
          </a:p>
          <a:p>
            <a:pPr defTabSz="927100" rtl="1"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(ج) توانایی لجستيکی برای خدمت رسانی ناحیه ای .</a:t>
            </a:r>
          </a:p>
        </p:txBody>
      </p:sp>
      <p:sp>
        <p:nvSpPr>
          <p:cNvPr id="378886" name="AutoShape 6"/>
          <p:cNvSpPr>
            <a:spLocks noChangeArrowheads="1"/>
          </p:cNvSpPr>
          <p:nvPr/>
        </p:nvSpPr>
        <p:spPr bwMode="auto">
          <a:xfrm rot="5400000">
            <a:off x="3924300" y="1700213"/>
            <a:ext cx="1295400" cy="864235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8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نتايج مورد انتظار:</a:t>
            </a:r>
            <a:r>
              <a:rPr lang="fa-IR" sz="2400" b="1">
                <a:latin typeface="Times New Roman" pitchFamily="18" charset="0"/>
                <a:cs typeface="+mn-cs"/>
              </a:rPr>
              <a:t>      (الف) افزایش رشد  </a:t>
            </a:r>
          </a:p>
          <a:p>
            <a:pPr defTabSz="927100"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                    (ب) افزایش سهم بازار</a:t>
            </a:r>
          </a:p>
          <a:p>
            <a:pPr defTabSz="927100"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                    (ج) افزایش سود </a:t>
            </a:r>
          </a:p>
        </p:txBody>
      </p:sp>
      <p:sp>
        <p:nvSpPr>
          <p:cNvPr id="378887" name="Rectangle 7"/>
          <p:cNvSpPr>
            <a:spLocks noChangeArrowheads="1"/>
          </p:cNvSpPr>
          <p:nvPr/>
        </p:nvSpPr>
        <p:spPr bwMode="auto">
          <a:xfrm>
            <a:off x="323850" y="-242888"/>
            <a:ext cx="18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F800F8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78888" name="Rectangle 8"/>
          <p:cNvSpPr>
            <a:spLocks noChangeArrowheads="1"/>
          </p:cNvSpPr>
          <p:nvPr/>
        </p:nvSpPr>
        <p:spPr bwMode="auto">
          <a:xfrm>
            <a:off x="4500563" y="-171450"/>
            <a:ext cx="408622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  <a:spcBef>
                <a:spcPct val="50000"/>
              </a:spcBef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2-استراتژی بازار منطقه ای </a:t>
            </a:r>
            <a:endParaRPr lang="en-US" sz="3200" b="1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8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78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78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3" grpId="0" animBg="1"/>
      <p:bldP spid="378884" grpId="0" animBg="1"/>
      <p:bldP spid="378885" grpId="0" animBg="1"/>
      <p:bldP spid="378886" grpId="0" animBg="1"/>
      <p:bldP spid="37888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ChangeArrowheads="1"/>
          </p:cNvSpPr>
          <p:nvPr/>
        </p:nvSpPr>
        <p:spPr bwMode="auto">
          <a:xfrm>
            <a:off x="468313" y="-100013"/>
            <a:ext cx="18415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3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79907" name="AutoShape 3"/>
          <p:cNvSpPr>
            <a:spLocks noChangeArrowheads="1"/>
          </p:cNvSpPr>
          <p:nvPr/>
        </p:nvSpPr>
        <p:spPr bwMode="auto">
          <a:xfrm rot="5400000">
            <a:off x="3997325" y="-2620962"/>
            <a:ext cx="1150938" cy="82089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تعريف:</a:t>
            </a:r>
            <a:r>
              <a:rPr lang="fa-IR" sz="3200" b="1">
                <a:latin typeface="Times New Roman" pitchFamily="18" charset="0"/>
                <a:cs typeface="+mn-cs"/>
              </a:rPr>
              <a:t> فعال شدن در سطح ملی  </a:t>
            </a:r>
            <a:endParaRPr lang="en-US" altLang="en-US" sz="3200" b="1" dirty="0">
              <a:cs typeface="+mn-cs"/>
            </a:endParaRPr>
          </a:p>
        </p:txBody>
      </p:sp>
      <p:sp>
        <p:nvSpPr>
          <p:cNvPr id="379908" name="AutoShape 4"/>
          <p:cNvSpPr>
            <a:spLocks noChangeArrowheads="1"/>
          </p:cNvSpPr>
          <p:nvPr/>
        </p:nvSpPr>
        <p:spPr bwMode="auto">
          <a:xfrm rot="5400000">
            <a:off x="3997325" y="-1395412"/>
            <a:ext cx="1150938" cy="82089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جستجوی رشد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endParaRPr lang="en-US" altLang="en-US" sz="3200" b="1" dirty="0">
              <a:solidFill>
                <a:schemeClr val="bg2"/>
              </a:solidFill>
              <a:cs typeface="+mn-cs"/>
            </a:endParaRPr>
          </a:p>
        </p:txBody>
      </p:sp>
      <p:sp>
        <p:nvSpPr>
          <p:cNvPr id="379909" name="AutoShape 5"/>
          <p:cNvSpPr>
            <a:spLocks noChangeArrowheads="1"/>
          </p:cNvSpPr>
          <p:nvPr/>
        </p:nvSpPr>
        <p:spPr bwMode="auto">
          <a:xfrm rot="5400000">
            <a:off x="3672681" y="224632"/>
            <a:ext cx="1800225" cy="82089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 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 </a:t>
            </a:r>
            <a:r>
              <a:rPr lang="fa-IR" sz="3200" b="1">
                <a:latin typeface="Times New Roman" pitchFamily="18" charset="0"/>
                <a:cs typeface="+mn-cs"/>
              </a:rPr>
              <a:t>(الف) تعهد مديريت ارشد  </a:t>
            </a:r>
          </a:p>
          <a:p>
            <a:pPr defTabSz="927100" rtl="1"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              (ب) منابع سرمايه ای کافی  </a:t>
            </a:r>
          </a:p>
          <a:p>
            <a:pPr defTabSz="927100" rtl="1"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              (ج) تمايل به ريسک پذيری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</a:p>
        </p:txBody>
      </p:sp>
      <p:sp>
        <p:nvSpPr>
          <p:cNvPr id="379910" name="AutoShape 6"/>
          <p:cNvSpPr>
            <a:spLocks noChangeArrowheads="1"/>
          </p:cNvSpPr>
          <p:nvPr/>
        </p:nvSpPr>
        <p:spPr bwMode="auto">
          <a:xfrm rot="5400000">
            <a:off x="3817144" y="1997869"/>
            <a:ext cx="1511300" cy="82089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8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نتايج مورد انتظار:</a:t>
            </a:r>
            <a:r>
              <a:rPr lang="fa-IR" sz="28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  </a:t>
            </a:r>
            <a:r>
              <a:rPr lang="fa-IR" sz="2800" b="1">
                <a:latin typeface="Times New Roman" pitchFamily="18" charset="0"/>
                <a:cs typeface="+mn-cs"/>
              </a:rPr>
              <a:t>(الف) افزايش رشد </a:t>
            </a:r>
          </a:p>
          <a:p>
            <a:pPr defTabSz="927100" rtl="1">
              <a:defRPr/>
            </a:pPr>
            <a:r>
              <a:rPr lang="fa-IR" sz="2800" b="1">
                <a:latin typeface="Times New Roman" pitchFamily="18" charset="0"/>
                <a:cs typeface="+mn-cs"/>
              </a:rPr>
              <a:t>                           (ب) افزايش </a:t>
            </a:r>
            <a:r>
              <a:rPr lang="fa-IR" sz="2800" b="1">
                <a:cs typeface="+mn-cs"/>
              </a:rPr>
              <a:t>سهم بازار </a:t>
            </a:r>
            <a:endParaRPr lang="fa-IR" sz="2800" b="1">
              <a:latin typeface="Times New Roman" pitchFamily="18" charset="0"/>
              <a:cs typeface="+mn-cs"/>
            </a:endParaRPr>
          </a:p>
          <a:p>
            <a:pPr defTabSz="927100" rtl="1">
              <a:defRPr/>
            </a:pPr>
            <a:r>
              <a:rPr lang="fa-IR" sz="2800" b="1">
                <a:latin typeface="Times New Roman" pitchFamily="18" charset="0"/>
                <a:cs typeface="+mn-cs"/>
              </a:rPr>
              <a:t>                           (ج) افزايش سود </a:t>
            </a:r>
            <a:endParaRPr lang="fa-IR" sz="2800" b="1">
              <a:solidFill>
                <a:schemeClr val="accent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79911" name="Rectangle 7"/>
          <p:cNvSpPr>
            <a:spLocks noChangeArrowheads="1"/>
          </p:cNvSpPr>
          <p:nvPr/>
        </p:nvSpPr>
        <p:spPr bwMode="auto">
          <a:xfrm>
            <a:off x="323850" y="-242888"/>
            <a:ext cx="18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F800F8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79912" name="Rectangle 8"/>
          <p:cNvSpPr>
            <a:spLocks noChangeArrowheads="1"/>
          </p:cNvSpPr>
          <p:nvPr/>
        </p:nvSpPr>
        <p:spPr bwMode="auto">
          <a:xfrm>
            <a:off x="4140200" y="-76200"/>
            <a:ext cx="42275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  <a:spcBef>
                <a:spcPct val="50000"/>
              </a:spcBef>
              <a:defRPr/>
            </a:pPr>
            <a:r>
              <a:rPr lang="fa-IR" sz="4000" b="1">
                <a:latin typeface="Times New Roman" pitchFamily="18" charset="0"/>
                <a:cs typeface="+mn-cs"/>
              </a:rPr>
              <a:t>3- استراتژی بازار ملی </a:t>
            </a:r>
            <a:endParaRPr lang="en-US" altLang="en-US" sz="4000" b="1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9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9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99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9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9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99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99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9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9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99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7" grpId="0" animBg="1"/>
      <p:bldP spid="379908" grpId="0" animBg="1"/>
      <p:bldP spid="379909" grpId="0" animBg="1"/>
      <p:bldP spid="379910" grpId="0" animBg="1"/>
      <p:bldP spid="3799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ChangeArrowheads="1"/>
          </p:cNvSpPr>
          <p:nvPr/>
        </p:nvSpPr>
        <p:spPr bwMode="auto">
          <a:xfrm>
            <a:off x="468313" y="-100013"/>
            <a:ext cx="18415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3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80931" name="AutoShape 3"/>
          <p:cNvSpPr>
            <a:spLocks noChangeArrowheads="1"/>
          </p:cNvSpPr>
          <p:nvPr/>
        </p:nvSpPr>
        <p:spPr bwMode="auto">
          <a:xfrm rot="5400000">
            <a:off x="3852863" y="-2763838"/>
            <a:ext cx="1150938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تعريف: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فعالیت در آن سوی مرزهای ملی   </a:t>
            </a:r>
          </a:p>
        </p:txBody>
      </p:sp>
      <p:sp>
        <p:nvSpPr>
          <p:cNvPr id="380932" name="AutoShape 4"/>
          <p:cNvSpPr>
            <a:spLocks noChangeArrowheads="1"/>
          </p:cNvSpPr>
          <p:nvPr/>
        </p:nvSpPr>
        <p:spPr bwMode="auto">
          <a:xfrm rot="5400000">
            <a:off x="3852863" y="-1539875"/>
            <a:ext cx="1150937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هدف: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جستجوی فرصتها  در بازارهای خارجی </a:t>
            </a:r>
            <a:endParaRPr lang="en-US" altLang="en-US" sz="3200" b="1" dirty="0">
              <a:solidFill>
                <a:schemeClr val="bg2"/>
              </a:solidFill>
              <a:cs typeface="+mn-cs"/>
            </a:endParaRPr>
          </a:p>
        </p:txBody>
      </p:sp>
      <p:sp>
        <p:nvSpPr>
          <p:cNvPr id="380933" name="AutoShape 5"/>
          <p:cNvSpPr>
            <a:spLocks noChangeArrowheads="1"/>
          </p:cNvSpPr>
          <p:nvPr/>
        </p:nvSpPr>
        <p:spPr bwMode="auto">
          <a:xfrm rot="5400000">
            <a:off x="3528219" y="8731"/>
            <a:ext cx="1800225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  </a:t>
            </a:r>
            <a:r>
              <a:rPr lang="fa-IR" sz="3200" b="1">
                <a:latin typeface="Times New Roman" pitchFamily="18" charset="0"/>
                <a:cs typeface="+mn-cs"/>
              </a:rPr>
              <a:t>(الف) تعهد مديريت عالی</a:t>
            </a:r>
          </a:p>
          <a:p>
            <a:pPr defTabSz="927100"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              (ب) منابع سرمايه ای کافی  </a:t>
            </a:r>
          </a:p>
          <a:p>
            <a:pPr defTabSz="927100"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              (ج) شناخت و درک بازارهای بين المللی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   </a:t>
            </a:r>
          </a:p>
        </p:txBody>
      </p:sp>
      <p:sp>
        <p:nvSpPr>
          <p:cNvPr id="380934" name="AutoShape 6"/>
          <p:cNvSpPr>
            <a:spLocks noChangeArrowheads="1"/>
          </p:cNvSpPr>
          <p:nvPr/>
        </p:nvSpPr>
        <p:spPr bwMode="auto">
          <a:xfrm rot="5400000">
            <a:off x="3578226" y="1903412"/>
            <a:ext cx="1700212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نتايج مورد انتظار:   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  <a:sym typeface="Wingdings" pitchFamily="2" charset="2"/>
              </a:rPr>
              <a:t>(الف) افزایش رشد </a:t>
            </a:r>
          </a:p>
          <a:p>
            <a:pPr defTabSz="927100">
              <a:defRPr/>
            </a:pPr>
            <a:r>
              <a:rPr lang="fa-IR" sz="3200" b="1">
                <a:latin typeface="Times New Roman" pitchFamily="18" charset="0"/>
                <a:cs typeface="+mn-cs"/>
                <a:sym typeface="Wingdings" pitchFamily="2" charset="2"/>
              </a:rPr>
              <a:t>                            (ب) افزايش </a:t>
            </a:r>
            <a:r>
              <a:rPr lang="fa-IR" sz="3200" b="1">
                <a:cs typeface="+mn-cs"/>
                <a:sym typeface="Wingdings" pitchFamily="2" charset="2"/>
              </a:rPr>
              <a:t>سهم بازار</a:t>
            </a:r>
            <a:r>
              <a:rPr lang="fa-IR">
                <a:cs typeface="+mn-cs"/>
                <a:sym typeface="Wingdings" pitchFamily="2" charset="2"/>
              </a:rPr>
              <a:t> </a:t>
            </a:r>
            <a:endParaRPr lang="fa-IR" sz="3200" b="1">
              <a:latin typeface="Times New Roman" pitchFamily="18" charset="0"/>
              <a:cs typeface="+mn-cs"/>
              <a:sym typeface="Wingdings" pitchFamily="2" charset="2"/>
            </a:endParaRPr>
          </a:p>
          <a:p>
            <a:pPr defTabSz="927100">
              <a:defRPr/>
            </a:pPr>
            <a:r>
              <a:rPr lang="fa-IR" sz="3200" b="1">
                <a:latin typeface="Times New Roman" pitchFamily="18" charset="0"/>
                <a:cs typeface="+mn-cs"/>
                <a:sym typeface="Wingdings" pitchFamily="2" charset="2"/>
              </a:rPr>
              <a:t>                           (ج) </a:t>
            </a:r>
            <a:r>
              <a:rPr lang="fa-IR" sz="3200" b="1">
                <a:cs typeface="+mn-cs"/>
                <a:sym typeface="Wingdings" pitchFamily="2" charset="2"/>
              </a:rPr>
              <a:t>افزايش</a:t>
            </a:r>
            <a:r>
              <a:rPr lang="fa-IR" sz="3200">
                <a:cs typeface="+mn-cs"/>
                <a:sym typeface="Wingdings" pitchFamily="2" charset="2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  <a:sym typeface="Wingdings" pitchFamily="2" charset="2"/>
              </a:rPr>
              <a:t>سود آوری</a:t>
            </a:r>
            <a:endParaRPr lang="en-US" altLang="en-US" sz="3200" b="1" dirty="0">
              <a:latin typeface="Times New Roman" pitchFamily="18" charset="0"/>
              <a:cs typeface="+mn-cs"/>
              <a:sym typeface="Wingdings" pitchFamily="2" charset="2"/>
            </a:endParaRPr>
          </a:p>
        </p:txBody>
      </p:sp>
      <p:sp>
        <p:nvSpPr>
          <p:cNvPr id="380935" name="Rectangle 7"/>
          <p:cNvSpPr>
            <a:spLocks noChangeArrowheads="1"/>
          </p:cNvSpPr>
          <p:nvPr/>
        </p:nvSpPr>
        <p:spPr bwMode="auto">
          <a:xfrm>
            <a:off x="323850" y="-242888"/>
            <a:ext cx="18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F800F8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80936" name="Rectangle 8"/>
          <p:cNvSpPr>
            <a:spLocks noChangeArrowheads="1"/>
          </p:cNvSpPr>
          <p:nvPr/>
        </p:nvSpPr>
        <p:spPr bwMode="auto">
          <a:xfrm>
            <a:off x="4500563" y="-252413"/>
            <a:ext cx="4773612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  <a:spcBef>
                <a:spcPct val="50000"/>
              </a:spcBef>
              <a:defRPr/>
            </a:pPr>
            <a:r>
              <a:rPr lang="fa-IR" sz="3600" b="1" dirty="0">
                <a:latin typeface="Times New Roman" pitchFamily="18" charset="0"/>
                <a:cs typeface="+mn-cs"/>
              </a:rPr>
              <a:t>4- استراتژی بازار بين المللی</a:t>
            </a:r>
            <a:r>
              <a:rPr lang="fa-IR" sz="3600" dirty="0">
                <a:latin typeface="Times New Roman" pitchFamily="18" charset="0"/>
                <a:cs typeface="+mn-cs"/>
              </a:rPr>
              <a:t> </a:t>
            </a:r>
            <a:endParaRPr lang="en-US" altLang="en-US" sz="3600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093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093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0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80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80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80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80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31" grpId="0" animBg="1"/>
      <p:bldP spid="380932" grpId="0" animBg="1"/>
      <p:bldP spid="380933" grpId="0" animBg="1"/>
      <p:bldP spid="380934" grpId="0" animBg="1"/>
      <p:bldP spid="38093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6000" b="1" smtClean="0"/>
              <a:t>استراتژی های بازار</a:t>
            </a:r>
            <a:endParaRPr lang="en-US" sz="6000" b="1" dirty="0" smtClean="0"/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400" b="1" smtClean="0">
                <a:solidFill>
                  <a:srgbClr val="FF0000"/>
                </a:solidFill>
              </a:rPr>
              <a:t>3- استراتژی ورود به بازار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4400" b="1" smtClean="0">
              <a:solidFill>
                <a:srgbClr val="FF0000"/>
              </a:solidFill>
            </a:endParaRP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  </a:t>
            </a:r>
            <a:r>
              <a:rPr lang="fa-IR" sz="3600" b="1" smtClean="0"/>
              <a:t>- استراتژی اولین ورودی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 - استراتژی ورود زود هنگام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 - استراتژی ورود دیر هنگام </a:t>
            </a:r>
            <a:endParaRPr lang="en-US" sz="3600" b="1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1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1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17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1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1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71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7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ChangeArrowheads="1"/>
          </p:cNvSpPr>
          <p:nvPr/>
        </p:nvSpPr>
        <p:spPr bwMode="auto">
          <a:xfrm>
            <a:off x="468313" y="-100013"/>
            <a:ext cx="18415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3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81955" name="AutoShape 3"/>
          <p:cNvSpPr>
            <a:spLocks noChangeArrowheads="1"/>
          </p:cNvSpPr>
          <p:nvPr/>
        </p:nvSpPr>
        <p:spPr bwMode="auto">
          <a:xfrm rot="5400000">
            <a:off x="3994944" y="-3007519"/>
            <a:ext cx="720725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8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تعريف :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</a:rPr>
              <a:t>ورود به بازارقبل از ديگران</a:t>
            </a:r>
            <a:endParaRPr lang="en-US" altLang="en-US" sz="2400" b="1" dirty="0">
              <a:cs typeface="+mn-cs"/>
            </a:endParaRPr>
          </a:p>
        </p:txBody>
      </p:sp>
      <p:sp>
        <p:nvSpPr>
          <p:cNvPr id="381956" name="AutoShape 4"/>
          <p:cNvSpPr>
            <a:spLocks noChangeArrowheads="1"/>
          </p:cNvSpPr>
          <p:nvPr/>
        </p:nvSpPr>
        <p:spPr bwMode="auto">
          <a:xfrm rot="5400000">
            <a:off x="3815557" y="-1962944"/>
            <a:ext cx="1079500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8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هدف: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</a:rPr>
              <a:t>خلق موقعيت رهبری در رقابت که رسيدن به آن موقعيت</a:t>
            </a:r>
          </a:p>
          <a:p>
            <a:pPr defTabSz="927100">
              <a:lnSpc>
                <a:spcPct val="80000"/>
              </a:lnSpc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برای رقبا مشکل باشد.</a:t>
            </a:r>
          </a:p>
        </p:txBody>
      </p:sp>
      <p:sp>
        <p:nvSpPr>
          <p:cNvPr id="381957" name="AutoShape 5"/>
          <p:cNvSpPr>
            <a:spLocks noChangeArrowheads="1"/>
          </p:cNvSpPr>
          <p:nvPr/>
        </p:nvSpPr>
        <p:spPr bwMode="auto">
          <a:xfrm rot="5400000">
            <a:off x="3382963" y="-234950"/>
            <a:ext cx="1944687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8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الزامات:</a:t>
            </a:r>
            <a:r>
              <a:rPr lang="fa-IR" sz="2400" b="1">
                <a:latin typeface="Times New Roman" pitchFamily="18" charset="0"/>
                <a:cs typeface="+mn-cs"/>
                <a:sym typeface="Wingdings" pitchFamily="2" charset="2"/>
              </a:rPr>
              <a:t>(الف) تمايل و توانایی  ريسک پذيری (ب) شايستگی های فنی </a:t>
            </a:r>
          </a:p>
          <a:p>
            <a:pPr defTabSz="927100">
              <a:lnSpc>
                <a:spcPct val="80000"/>
              </a:lnSpc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  <a:sym typeface="Wingdings" pitchFamily="2" charset="2"/>
              </a:rPr>
              <a:t>            (ج) کوشش برای پیشتاز ماندن (د) ترويج و تبلیغ زیاد</a:t>
            </a:r>
            <a:endParaRPr lang="fa-IR" sz="2400" b="1">
              <a:latin typeface="Times New Roman" pitchFamily="18" charset="0"/>
              <a:cs typeface="+mn-cs"/>
            </a:endParaRPr>
          </a:p>
          <a:p>
            <a:pPr defTabSz="927100">
              <a:lnSpc>
                <a:spcPct val="80000"/>
              </a:lnSpc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(ه) ايجاد تقاضای اوليه (و) ارزيابی دقيق قدرتها   </a:t>
            </a:r>
          </a:p>
        </p:txBody>
      </p:sp>
      <p:sp>
        <p:nvSpPr>
          <p:cNvPr id="381958" name="AutoShape 6"/>
          <p:cNvSpPr>
            <a:spLocks noChangeArrowheads="1"/>
          </p:cNvSpPr>
          <p:nvPr/>
        </p:nvSpPr>
        <p:spPr bwMode="auto">
          <a:xfrm rot="5400000">
            <a:off x="3455988" y="1854200"/>
            <a:ext cx="1798637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marL="457200" indent="-457200" defTabSz="927100">
              <a:lnSpc>
                <a:spcPct val="8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نتايج مورد انتظار: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</a:rPr>
              <a:t>(الف) کاهش هزينه ها با افزايش تجربه  </a:t>
            </a:r>
          </a:p>
          <a:p>
            <a:pPr marL="457200" indent="-457200" defTabSz="927100">
              <a:lnSpc>
                <a:spcPct val="80000"/>
              </a:lnSpc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          (ب) افزايش </a:t>
            </a:r>
            <a:r>
              <a:rPr lang="fa-IR" sz="2400" b="1">
                <a:cs typeface="+mn-cs"/>
              </a:rPr>
              <a:t>رشد ، سهم بازار و سود</a:t>
            </a:r>
            <a:r>
              <a:rPr lang="fa-IR" b="1">
                <a:cs typeface="+mn-cs"/>
              </a:rPr>
              <a:t> </a:t>
            </a:r>
            <a:endParaRPr lang="fa-IR" sz="2400" b="1">
              <a:latin typeface="Times New Roman" pitchFamily="18" charset="0"/>
              <a:cs typeface="+mn-cs"/>
            </a:endParaRPr>
          </a:p>
          <a:p>
            <a:pPr marL="457200" indent="-457200" defTabSz="927100">
              <a:lnSpc>
                <a:spcPct val="80000"/>
              </a:lnSpc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              </a:t>
            </a:r>
            <a:endParaRPr lang="en-US" altLang="en-US" sz="2400" b="1" dirty="0">
              <a:latin typeface="Times New Roman" pitchFamily="18" charset="0"/>
              <a:cs typeface="+mn-cs"/>
            </a:endParaRPr>
          </a:p>
        </p:txBody>
      </p:sp>
      <p:sp>
        <p:nvSpPr>
          <p:cNvPr id="381959" name="Rectangle 7"/>
          <p:cNvSpPr>
            <a:spLocks noChangeArrowheads="1"/>
          </p:cNvSpPr>
          <p:nvPr/>
        </p:nvSpPr>
        <p:spPr bwMode="auto">
          <a:xfrm>
            <a:off x="323850" y="-242888"/>
            <a:ext cx="18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F800F8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81960" name="Rectangle 8"/>
          <p:cNvSpPr>
            <a:spLocks noChangeArrowheads="1"/>
          </p:cNvSpPr>
          <p:nvPr/>
        </p:nvSpPr>
        <p:spPr bwMode="auto">
          <a:xfrm>
            <a:off x="3340100" y="-360363"/>
            <a:ext cx="5059363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80000"/>
              </a:lnSpc>
              <a:spcBef>
                <a:spcPct val="50000"/>
              </a:spcBef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1- استراتژی اولین ورودی به بازار </a:t>
            </a:r>
            <a:endParaRPr lang="en-US" sz="3200" b="1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1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1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81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1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1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1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19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19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1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5" grpId="0" animBg="1"/>
      <p:bldP spid="381956" grpId="0" animBg="1"/>
      <p:bldP spid="381957" grpId="0" animBg="1"/>
      <p:bldP spid="381958" grpId="0" animBg="1"/>
      <p:bldP spid="38196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ChangeArrowheads="1"/>
          </p:cNvSpPr>
          <p:nvPr/>
        </p:nvSpPr>
        <p:spPr bwMode="auto">
          <a:xfrm>
            <a:off x="468313" y="-100013"/>
            <a:ext cx="18415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3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82979" name="AutoShape 3"/>
          <p:cNvSpPr>
            <a:spLocks noChangeArrowheads="1"/>
          </p:cNvSpPr>
          <p:nvPr/>
        </p:nvSpPr>
        <p:spPr bwMode="auto">
          <a:xfrm rot="5400000">
            <a:off x="3960019" y="-2944019"/>
            <a:ext cx="936625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تعريف: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</a:rPr>
              <a:t>ورود به بازار بلافاصله پس از پیشتاز بازار </a:t>
            </a:r>
          </a:p>
        </p:txBody>
      </p:sp>
      <p:sp>
        <p:nvSpPr>
          <p:cNvPr id="382980" name="AutoShape 4"/>
          <p:cNvSpPr>
            <a:spLocks noChangeArrowheads="1"/>
          </p:cNvSpPr>
          <p:nvPr/>
        </p:nvSpPr>
        <p:spPr bwMode="auto">
          <a:xfrm rot="5400000">
            <a:off x="3852863" y="-1755775"/>
            <a:ext cx="1150937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8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هدف:</a:t>
            </a:r>
            <a:r>
              <a:rPr lang="fa-IR" sz="28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800" b="1">
                <a:latin typeface="Times New Roman" pitchFamily="18" charset="0"/>
                <a:cs typeface="+mn-cs"/>
              </a:rPr>
              <a:t>جلوگیری از جایگاه و پایگاه قوی برای پیشتاز </a:t>
            </a:r>
          </a:p>
        </p:txBody>
      </p:sp>
      <p:sp>
        <p:nvSpPr>
          <p:cNvPr id="382981" name="AutoShape 5"/>
          <p:cNvSpPr>
            <a:spLocks noChangeArrowheads="1"/>
          </p:cNvSpPr>
          <p:nvPr/>
        </p:nvSpPr>
        <p:spPr bwMode="auto">
          <a:xfrm rot="5400000">
            <a:off x="3563938" y="-171450"/>
            <a:ext cx="1728787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الزامات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</a:rPr>
              <a:t>:  (الف) استراتژی بازاريابی برتر </a:t>
            </a:r>
          </a:p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 (ب) منابع زياد </a:t>
            </a:r>
          </a:p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 (ج) تعهد قوی برای چالش با پیشتاز بازار  </a:t>
            </a:r>
          </a:p>
        </p:txBody>
      </p:sp>
      <p:sp>
        <p:nvSpPr>
          <p:cNvPr id="382982" name="AutoShape 6"/>
          <p:cNvSpPr>
            <a:spLocks noChangeArrowheads="1"/>
          </p:cNvSpPr>
          <p:nvPr/>
        </p:nvSpPr>
        <p:spPr bwMode="auto">
          <a:xfrm rot="5400000">
            <a:off x="3601244" y="1737519"/>
            <a:ext cx="1654175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defRPr/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نتايج مورد انتظار: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   </a:t>
            </a:r>
            <a:r>
              <a:rPr lang="fa-IR" sz="3200" b="1">
                <a:latin typeface="Times New Roman" pitchFamily="18" charset="0"/>
                <a:cs typeface="+mn-cs"/>
              </a:rPr>
              <a:t>افزايش رشد ، سهم بازار و سود </a:t>
            </a:r>
          </a:p>
          <a:p>
            <a:pPr defTabSz="927100"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               </a:t>
            </a:r>
            <a:endParaRPr lang="en-US" altLang="en-US" sz="2400" b="1" dirty="0">
              <a:latin typeface="Times New Roman" pitchFamily="18" charset="0"/>
              <a:cs typeface="+mn-cs"/>
            </a:endParaRPr>
          </a:p>
        </p:txBody>
      </p:sp>
      <p:sp>
        <p:nvSpPr>
          <p:cNvPr id="382983" name="Rectangle 7"/>
          <p:cNvSpPr>
            <a:spLocks noChangeArrowheads="1"/>
          </p:cNvSpPr>
          <p:nvPr/>
        </p:nvSpPr>
        <p:spPr bwMode="auto">
          <a:xfrm>
            <a:off x="250825" y="-242888"/>
            <a:ext cx="18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F800F8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82984" name="Rectangle 8"/>
          <p:cNvSpPr>
            <a:spLocks noChangeArrowheads="1"/>
          </p:cNvSpPr>
          <p:nvPr/>
        </p:nvSpPr>
        <p:spPr bwMode="auto">
          <a:xfrm>
            <a:off x="3670300" y="-242888"/>
            <a:ext cx="5473700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80000"/>
              </a:lnSpc>
              <a:spcBef>
                <a:spcPct val="50000"/>
              </a:spcBef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2- استراتژی ورود زود هنگام به بازار</a:t>
            </a:r>
            <a:r>
              <a:rPr lang="fa-IR" sz="3200">
                <a:latin typeface="Times New Roman" pitchFamily="18" charset="0"/>
                <a:cs typeface="+mn-cs"/>
              </a:rPr>
              <a:t> </a:t>
            </a:r>
            <a:endParaRPr lang="en-US" sz="3200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2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82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82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82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79" grpId="0" animBg="1"/>
      <p:bldP spid="382980" grpId="0" animBg="1"/>
      <p:bldP spid="382981" grpId="0" animBg="1"/>
      <p:bldP spid="382982" grpId="0" animBg="1"/>
      <p:bldP spid="38298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ChangeArrowheads="1"/>
          </p:cNvSpPr>
          <p:nvPr/>
        </p:nvSpPr>
        <p:spPr bwMode="auto">
          <a:xfrm>
            <a:off x="468313" y="-100013"/>
            <a:ext cx="18415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3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84003" name="AutoShape 3"/>
          <p:cNvSpPr>
            <a:spLocks noChangeArrowheads="1"/>
          </p:cNvSpPr>
          <p:nvPr/>
        </p:nvSpPr>
        <p:spPr bwMode="auto">
          <a:xfrm rot="5400000">
            <a:off x="3599656" y="-2512218"/>
            <a:ext cx="1800225" cy="82089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تعريف: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</a:rPr>
              <a:t>ورود به بازار در آخر مرحله رشد يا در آغاز مرحله بلوغ از طریق :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 </a:t>
            </a:r>
            <a:endParaRPr lang="fa-IR" sz="2400" b="1">
              <a:latin typeface="Times New Roman" pitchFamily="18" charset="0"/>
              <a:cs typeface="+mn-cs"/>
            </a:endParaRPr>
          </a:p>
          <a:p>
            <a:pPr defTabSz="927100" rtl="1">
              <a:defRPr/>
            </a:pPr>
            <a:r>
              <a:rPr lang="fa-IR" sz="2400" b="1">
                <a:cs typeface="+mn-cs"/>
              </a:rPr>
              <a:t> (الف) ورود تقليدی همراه با محصولی مشابه  دیگران </a:t>
            </a:r>
          </a:p>
          <a:p>
            <a:pPr defTabSz="927100">
              <a:defRPr/>
            </a:pPr>
            <a:r>
              <a:rPr lang="fa-IR" sz="2400" b="1">
                <a:cs typeface="+mn-cs"/>
              </a:rPr>
              <a:t> (ب) ورود ابداعی با استراتژی های بازاریابی غیر متداول   </a:t>
            </a:r>
          </a:p>
          <a:p>
            <a:pPr defTabSz="927100" rtl="1">
              <a:spcBef>
                <a:spcPct val="50000"/>
              </a:spcBef>
              <a:defRPr/>
            </a:pPr>
            <a:endParaRPr lang="fa-IR" sz="2400" b="1">
              <a:latin typeface="Times New Roman" pitchFamily="18" charset="0"/>
              <a:cs typeface="+mn-cs"/>
            </a:endParaRPr>
          </a:p>
        </p:txBody>
      </p:sp>
      <p:sp>
        <p:nvSpPr>
          <p:cNvPr id="384005" name="AutoShape 5"/>
          <p:cNvSpPr>
            <a:spLocks noChangeArrowheads="1"/>
          </p:cNvSpPr>
          <p:nvPr/>
        </p:nvSpPr>
        <p:spPr bwMode="auto">
          <a:xfrm rot="5400000">
            <a:off x="3743325" y="-782637"/>
            <a:ext cx="1512888" cy="82089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اهداف: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</a:rPr>
              <a:t>مقلد - </a:t>
            </a:r>
            <a:r>
              <a:rPr lang="fa-IR" sz="2200" b="1">
                <a:latin typeface="Times New Roman" pitchFamily="18" charset="0"/>
                <a:cs typeface="+mn-cs"/>
              </a:rPr>
              <a:t>دستيابی به بخشی  از بازار که وفادار به نام و نشان ها نیستند </a:t>
            </a:r>
            <a:r>
              <a:rPr lang="fa-IR" sz="2400" b="1">
                <a:latin typeface="Times New Roman" pitchFamily="18" charset="0"/>
                <a:cs typeface="+mn-cs"/>
              </a:rPr>
              <a:t>.</a:t>
            </a:r>
          </a:p>
          <a:p>
            <a:pPr defTabSz="927100" rtl="1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نوآور- پاسخگويی به نيازهای بازار بهتر از شرکتهای فعلی  . </a:t>
            </a:r>
          </a:p>
          <a:p>
            <a:pPr defTabSz="927100" rtl="1">
              <a:defRPr/>
            </a:pPr>
            <a:endParaRPr lang="en-US" altLang="en-US" sz="2400" b="1" dirty="0">
              <a:cs typeface="+mn-cs"/>
            </a:endParaRPr>
          </a:p>
        </p:txBody>
      </p:sp>
      <p:sp>
        <p:nvSpPr>
          <p:cNvPr id="384006" name="Rectangle 6"/>
          <p:cNvSpPr>
            <a:spLocks noChangeArrowheads="1"/>
          </p:cNvSpPr>
          <p:nvPr/>
        </p:nvSpPr>
        <p:spPr bwMode="auto">
          <a:xfrm>
            <a:off x="323850" y="-242888"/>
            <a:ext cx="18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F800F8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84007" name="Rectangle 7"/>
          <p:cNvSpPr>
            <a:spLocks noChangeArrowheads="1"/>
          </p:cNvSpPr>
          <p:nvPr/>
        </p:nvSpPr>
        <p:spPr bwMode="auto">
          <a:xfrm>
            <a:off x="2843213" y="-315913"/>
            <a:ext cx="59182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80000"/>
              </a:lnSpc>
              <a:spcBef>
                <a:spcPct val="50000"/>
              </a:spcBef>
              <a:defRPr/>
            </a:pPr>
            <a:r>
              <a:rPr lang="fa-IR" sz="3600" b="1">
                <a:latin typeface="Times New Roman" pitchFamily="18" charset="0"/>
                <a:cs typeface="+mn-cs"/>
              </a:rPr>
              <a:t>3-استراتژی ورود دير هنگام به بازار </a:t>
            </a:r>
            <a:endParaRPr lang="en-US" sz="3600" b="1" dirty="0">
              <a:latin typeface="Times New Roman" pitchFamily="18" charset="0"/>
              <a:cs typeface="+mn-cs"/>
            </a:endParaRPr>
          </a:p>
        </p:txBody>
      </p:sp>
      <p:sp>
        <p:nvSpPr>
          <p:cNvPr id="384009" name="AutoShape 9"/>
          <p:cNvSpPr>
            <a:spLocks noChangeArrowheads="1"/>
          </p:cNvSpPr>
          <p:nvPr/>
        </p:nvSpPr>
        <p:spPr bwMode="auto">
          <a:xfrm rot="5400000">
            <a:off x="3744119" y="729456"/>
            <a:ext cx="1368425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الزامات : </a:t>
            </a:r>
            <a:r>
              <a:rPr lang="fa-IR" sz="2400" b="1">
                <a:latin typeface="Times New Roman" pitchFamily="18" charset="0"/>
                <a:cs typeface="+mn-cs"/>
              </a:rPr>
              <a:t>مقلد - (الف) توانایی تحقیق بازار    (ب) قابلیت تولید </a:t>
            </a:r>
          </a:p>
          <a:p>
            <a:pPr defTabSz="927100" rtl="1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altLang="en-US" sz="2400" b="1">
                <a:latin typeface="Times New Roman" pitchFamily="18" charset="0"/>
                <a:cs typeface="+mn-cs"/>
              </a:rPr>
              <a:t>  </a:t>
            </a:r>
            <a:r>
              <a:rPr lang="fa-IR" altLang="en-US" sz="2000" b="1">
                <a:latin typeface="Times New Roman" pitchFamily="18" charset="0"/>
                <a:cs typeface="+mn-cs"/>
              </a:rPr>
              <a:t>نوآور– (الف) توانایی تحقیق بازار    (ب) توانایی ارائه استراتژیهای بازاریابی خلاق </a:t>
            </a:r>
            <a:endParaRPr lang="en-US" altLang="en-US" sz="2000" b="1" dirty="0">
              <a:cs typeface="+mn-cs"/>
            </a:endParaRPr>
          </a:p>
        </p:txBody>
      </p:sp>
      <p:sp>
        <p:nvSpPr>
          <p:cNvPr id="384010" name="AutoShape 10"/>
          <p:cNvSpPr>
            <a:spLocks noChangeArrowheads="1"/>
          </p:cNvSpPr>
          <p:nvPr/>
        </p:nvSpPr>
        <p:spPr bwMode="auto">
          <a:xfrm rot="5400000">
            <a:off x="3744119" y="2069306"/>
            <a:ext cx="1368425" cy="82089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20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نتایج مورد انتظار : مقلد – افزایش منافع کوتاه مدت </a:t>
            </a:r>
          </a:p>
          <a:p>
            <a:pPr defTabSz="927100" rtl="1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20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   نوآور – (الف) ایجاد مرحله رشد جدید در بازار (ب)  افزایش سود (ج) فرصتهای رشد </a:t>
            </a:r>
            <a:endParaRPr lang="en-US" altLang="en-US" sz="2000" b="1" dirty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4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4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4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4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4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4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4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4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4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4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4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4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84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3" grpId="0" animBg="1"/>
      <p:bldP spid="384005" grpId="0" animBg="1"/>
      <p:bldP spid="384007" grpId="0"/>
      <p:bldP spid="384009" grpId="0" animBg="1"/>
      <p:bldP spid="3840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6000" b="1" smtClean="0"/>
              <a:t>استراتژی های بازار</a:t>
            </a:r>
            <a:endParaRPr lang="en-US" sz="6000" b="1" dirty="0" smtClean="0"/>
          </a:p>
        </p:txBody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400" b="1" smtClean="0">
                <a:solidFill>
                  <a:srgbClr val="FF0000"/>
                </a:solidFill>
              </a:rPr>
              <a:t>4- استراتژی تعهد و فعال بودن در بازار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4400" b="1" smtClean="0">
              <a:solidFill>
                <a:srgbClr val="FF0000"/>
              </a:solidFill>
            </a:endParaRP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    </a:t>
            </a:r>
            <a:r>
              <a:rPr lang="fa-IR" sz="3600" b="1" smtClean="0"/>
              <a:t>- استراتژی تعهد و فعالیت قوی 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  - استراتژی تعهد و فعالیت متوسط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  - استراتژی تعهد و فعالیت کم </a:t>
            </a:r>
            <a:endParaRPr lang="en-US" sz="3600" b="1" dirty="0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727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727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27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72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2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72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2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372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372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372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mtClean="0"/>
              <a:t>کاسبکار کیست؟ </a:t>
            </a:r>
            <a:endParaRPr lang="en-US" dirty="0" smtClean="0"/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کاسبکار فردیست حرفه ای که وظیفه اش فرصت یابی و فرصت سازی و نیز کارآفرینی و ارزش آفرینی در محیط و فضای رقابتی کسب و کار و بازار است .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mtClean="0"/>
          </a:p>
          <a:p>
            <a:pPr algn="r" rtl="1" eaLnBrk="1" hangingPunct="1">
              <a:buFont typeface="Wingdings" pitchFamily="2" charset="2"/>
              <a:buChar char="ü"/>
              <a:defRPr/>
            </a:pPr>
            <a:r>
              <a:rPr lang="fa-IR" smtClean="0"/>
              <a:t>لازمه کاسبکاری موفق ارتباط و حضور دائم در صحنه بازار و رقابت است . </a:t>
            </a:r>
            <a:endParaRPr lang="en-US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AutoShape 2"/>
          <p:cNvSpPr>
            <a:spLocks noChangeArrowheads="1"/>
          </p:cNvSpPr>
          <p:nvPr/>
        </p:nvSpPr>
        <p:spPr bwMode="auto">
          <a:xfrm rot="5400000">
            <a:off x="3635375" y="-2332037"/>
            <a:ext cx="1800225" cy="828040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3600" b="1">
                <a:latin typeface="Times New Roman" pitchFamily="18" charset="0"/>
                <a:cs typeface="+mn-cs"/>
              </a:rPr>
              <a:t> </a:t>
            </a:r>
            <a:r>
              <a:rPr lang="fa-IR" sz="28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تعریف :</a:t>
            </a:r>
            <a:r>
              <a:rPr lang="fa-IR" sz="2800" b="1">
                <a:latin typeface="Times New Roman" pitchFamily="18" charset="0"/>
                <a:cs typeface="+mn-cs"/>
              </a:rPr>
              <a:t> چالش تهاجمی از طریق شکل های گوناگون و متنوع </a:t>
            </a:r>
          </a:p>
          <a:p>
            <a:pPr defTabSz="927100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2800" b="1">
                <a:latin typeface="Times New Roman" pitchFamily="18" charset="0"/>
                <a:cs typeface="+mn-cs"/>
              </a:rPr>
              <a:t>           آمیخته بازاریابی (محصول ، قیمت ،توزیع ، ترویج) </a:t>
            </a:r>
          </a:p>
        </p:txBody>
      </p:sp>
      <p:sp>
        <p:nvSpPr>
          <p:cNvPr id="385027" name="Rectangle 3"/>
          <p:cNvSpPr>
            <a:spLocks noChangeArrowheads="1"/>
          </p:cNvSpPr>
          <p:nvPr/>
        </p:nvSpPr>
        <p:spPr bwMode="auto">
          <a:xfrm>
            <a:off x="3203575" y="0"/>
            <a:ext cx="5532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 algn="l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4000" b="1" dirty="0">
                <a:latin typeface="Times New Roman" pitchFamily="18" charset="0"/>
                <a:cs typeface="+mn-cs"/>
              </a:rPr>
              <a:t>1-استراتژی تعهد وفعالیت قوی</a:t>
            </a:r>
            <a:r>
              <a:rPr lang="fa-IR" sz="4000" dirty="0">
                <a:latin typeface="Times New Roman" pitchFamily="18" charset="0"/>
                <a:cs typeface="+mn-cs"/>
              </a:rPr>
              <a:t> </a:t>
            </a:r>
          </a:p>
        </p:txBody>
      </p:sp>
      <p:sp>
        <p:nvSpPr>
          <p:cNvPr id="385029" name="AutoShape 5"/>
          <p:cNvSpPr>
            <a:spLocks noChangeArrowheads="1"/>
          </p:cNvSpPr>
          <p:nvPr/>
        </p:nvSpPr>
        <p:spPr bwMode="auto">
          <a:xfrm rot="5400000">
            <a:off x="3924300" y="-819150"/>
            <a:ext cx="1079500" cy="828040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3600" b="1" dirty="0">
                <a:latin typeface="Times New Roman" pitchFamily="18" charset="0"/>
                <a:cs typeface="+mn-cs"/>
              </a:rPr>
              <a:t> </a:t>
            </a:r>
            <a:r>
              <a:rPr lang="fa-IR" sz="2800" b="1" dirty="0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 :</a:t>
            </a:r>
            <a:r>
              <a:rPr lang="fa-IR" sz="2800" b="1" dirty="0">
                <a:latin typeface="Times New Roman" pitchFamily="18" charset="0"/>
                <a:cs typeface="+mn-cs"/>
              </a:rPr>
              <a:t> دفاع از وضعیت و موقعیت به هر قیمت  </a:t>
            </a:r>
          </a:p>
        </p:txBody>
      </p:sp>
      <p:sp>
        <p:nvSpPr>
          <p:cNvPr id="385030" name="AutoShape 6"/>
          <p:cNvSpPr>
            <a:spLocks noChangeArrowheads="1"/>
          </p:cNvSpPr>
          <p:nvPr/>
        </p:nvSpPr>
        <p:spPr bwMode="auto">
          <a:xfrm rot="5400000">
            <a:off x="3600450" y="657225"/>
            <a:ext cx="1727200" cy="828040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 :</a:t>
            </a:r>
            <a:r>
              <a:rPr lang="fa-IR" sz="2400" b="1">
                <a:solidFill>
                  <a:schemeClr val="tx2"/>
                </a:solidFill>
                <a:latin typeface="Times New Roman" pitchFamily="18" charset="0"/>
                <a:cs typeface="+mn-cs"/>
              </a:rPr>
              <a:t>(</a:t>
            </a:r>
            <a:r>
              <a:rPr lang="fa-IR" sz="2400" b="1">
                <a:latin typeface="Times New Roman" pitchFamily="18" charset="0"/>
                <a:cs typeface="+mn-cs"/>
                <a:sym typeface="Wingdings" pitchFamily="2" charset="2"/>
              </a:rPr>
              <a:t>الف )</a:t>
            </a:r>
            <a:r>
              <a:rPr lang="fa-IR" sz="2400" b="1">
                <a:latin typeface="Times New Roman" pitchFamily="18" charset="0"/>
                <a:cs typeface="+mn-cs"/>
              </a:rPr>
              <a:t> انجام فعالیت ها به بهترین شکل با توجه به صرفه جویی مقیاس </a:t>
            </a:r>
          </a:p>
          <a:p>
            <a:pPr defTabSz="927100" rtl="1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(ب) عدم قناعت و رضایت از وضع موجود</a:t>
            </a:r>
          </a:p>
          <a:p>
            <a:pPr defTabSz="927100" rtl="1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(ج) منابع فراوان               (د) تمایل و توانایی ریسک پذیری  </a:t>
            </a:r>
          </a:p>
        </p:txBody>
      </p:sp>
      <p:sp>
        <p:nvSpPr>
          <p:cNvPr id="385032" name="AutoShape 8"/>
          <p:cNvSpPr>
            <a:spLocks noChangeArrowheads="1"/>
          </p:cNvSpPr>
          <p:nvPr/>
        </p:nvSpPr>
        <p:spPr bwMode="auto">
          <a:xfrm rot="5400000">
            <a:off x="3924300" y="2178050"/>
            <a:ext cx="1079500" cy="828040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3600" b="1">
                <a:latin typeface="Times New Roman" pitchFamily="18" charset="0"/>
                <a:cs typeface="+mn-cs"/>
              </a:rPr>
              <a:t> </a:t>
            </a:r>
            <a:r>
              <a:rPr lang="fa-IR" sz="28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نتایج مورد انتظار :</a:t>
            </a:r>
            <a:r>
              <a:rPr lang="fa-IR" sz="2800" b="1">
                <a:latin typeface="Times New Roman" pitchFamily="18" charset="0"/>
                <a:cs typeface="+mn-cs"/>
              </a:rPr>
              <a:t> افزایش رشد ، سود و سهم بازار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5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5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5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5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5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6" grpId="0" animBg="1"/>
      <p:bldP spid="385027" grpId="0"/>
      <p:bldP spid="385029" grpId="0" animBg="1"/>
      <p:bldP spid="385030" grpId="0" animBg="1"/>
      <p:bldP spid="38503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AutoShape 2"/>
          <p:cNvSpPr>
            <a:spLocks noChangeArrowheads="1"/>
          </p:cNvSpPr>
          <p:nvPr/>
        </p:nvSpPr>
        <p:spPr bwMode="auto">
          <a:xfrm rot="5400000">
            <a:off x="3925094" y="-2693194"/>
            <a:ext cx="1079500" cy="8281988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تعريف :</a:t>
            </a:r>
            <a:r>
              <a:rPr lang="fa-IR" sz="3200" b="1">
                <a:latin typeface="Times New Roman" pitchFamily="18" charset="0"/>
                <a:cs typeface="+mn-cs"/>
              </a:rPr>
              <a:t> حفظ ثبات منافع در بازار </a:t>
            </a:r>
          </a:p>
          <a:p>
            <a:pPr defTabSz="927100" eaLnBrk="0" hangingPunct="0">
              <a:defRPr/>
            </a:pPr>
            <a:endParaRPr lang="en-US" altLang="en-US" sz="3200" b="1" dirty="0">
              <a:cs typeface="+mn-cs"/>
            </a:endParaRPr>
          </a:p>
        </p:txBody>
      </p:sp>
      <p:sp>
        <p:nvSpPr>
          <p:cNvPr id="386051" name="AutoShape 3"/>
          <p:cNvSpPr>
            <a:spLocks noChangeArrowheads="1"/>
          </p:cNvSpPr>
          <p:nvPr/>
        </p:nvSpPr>
        <p:spPr bwMode="auto">
          <a:xfrm rot="5400000">
            <a:off x="3852068" y="-1251743"/>
            <a:ext cx="1223963" cy="828040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نگهداری وضع موجود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</a:p>
        </p:txBody>
      </p:sp>
      <p:sp>
        <p:nvSpPr>
          <p:cNvPr id="386052" name="AutoShape 4"/>
          <p:cNvSpPr>
            <a:spLocks noChangeArrowheads="1"/>
          </p:cNvSpPr>
          <p:nvPr/>
        </p:nvSpPr>
        <p:spPr bwMode="auto">
          <a:xfrm rot="5400000">
            <a:off x="3814762" y="225426"/>
            <a:ext cx="1152525" cy="828040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 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رضایت و خشنودی مشتری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endParaRPr lang="en-US" sz="3200" b="1" dirty="0">
              <a:latin typeface="Times New Roman" pitchFamily="18" charset="0"/>
              <a:cs typeface="+mn-cs"/>
            </a:endParaRPr>
          </a:p>
        </p:txBody>
      </p:sp>
      <p:sp>
        <p:nvSpPr>
          <p:cNvPr id="386053" name="AutoShape 5"/>
          <p:cNvSpPr>
            <a:spLocks noChangeArrowheads="1"/>
          </p:cNvSpPr>
          <p:nvPr/>
        </p:nvSpPr>
        <p:spPr bwMode="auto">
          <a:xfrm rot="5400000">
            <a:off x="3780631" y="1770857"/>
            <a:ext cx="1222375" cy="8281988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2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نتايج مورد انتظار 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سود آوری قابل قبول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endParaRPr lang="en-US" sz="3200" b="1" dirty="0">
              <a:latin typeface="Times New Roman" pitchFamily="18" charset="0"/>
              <a:cs typeface="+mn-cs"/>
            </a:endParaRPr>
          </a:p>
        </p:txBody>
      </p:sp>
      <p:sp>
        <p:nvSpPr>
          <p:cNvPr id="386054" name="Rectangle 6"/>
          <p:cNvSpPr>
            <a:spLocks noChangeArrowheads="1"/>
          </p:cNvSpPr>
          <p:nvPr/>
        </p:nvSpPr>
        <p:spPr bwMode="auto">
          <a:xfrm>
            <a:off x="3789363" y="0"/>
            <a:ext cx="56594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1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3600" b="1" dirty="0">
                <a:latin typeface="Times New Roman" pitchFamily="18" charset="0"/>
                <a:cs typeface="+mn-cs"/>
              </a:rPr>
              <a:t>2-استراتژی تعهد و فعالیت متوسط</a:t>
            </a:r>
            <a:r>
              <a:rPr lang="fa-IR" sz="3600" dirty="0">
                <a:latin typeface="Times New Roman" pitchFamily="18" charset="0"/>
                <a:cs typeface="+mn-cs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6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6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86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6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6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6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6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6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6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6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86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50" grpId="0" animBg="1"/>
      <p:bldP spid="386051" grpId="0" animBg="1"/>
      <p:bldP spid="386052" grpId="0" animBg="1"/>
      <p:bldP spid="386053" grpId="0" animBg="1"/>
      <p:bldP spid="38605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AutoShape 2"/>
          <p:cNvSpPr>
            <a:spLocks noChangeArrowheads="1"/>
          </p:cNvSpPr>
          <p:nvPr/>
        </p:nvSpPr>
        <p:spPr bwMode="auto">
          <a:xfrm rot="5400000">
            <a:off x="4067175" y="-3052762"/>
            <a:ext cx="936625" cy="8569325"/>
          </a:xfrm>
          <a:prstGeom prst="cube">
            <a:avLst>
              <a:gd name="adj" fmla="val 11667"/>
            </a:avLst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تعريف 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کسب منافع زود گذر در بازار 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endParaRPr lang="en-US" altLang="en-US" sz="3200" b="1" dirty="0">
              <a:solidFill>
                <a:schemeClr val="accent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87075" name="AutoShape 3"/>
          <p:cNvSpPr>
            <a:spLocks noChangeArrowheads="1"/>
          </p:cNvSpPr>
          <p:nvPr/>
        </p:nvSpPr>
        <p:spPr bwMode="auto">
          <a:xfrm rot="5400000">
            <a:off x="4103687" y="-1936749"/>
            <a:ext cx="936625" cy="864235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اقدام در تاريکی</a:t>
            </a:r>
          </a:p>
        </p:txBody>
      </p:sp>
      <p:sp>
        <p:nvSpPr>
          <p:cNvPr id="387076" name="AutoShape 4"/>
          <p:cNvSpPr>
            <a:spLocks noChangeArrowheads="1"/>
          </p:cNvSpPr>
          <p:nvPr/>
        </p:nvSpPr>
        <p:spPr bwMode="auto">
          <a:xfrm rot="5400000">
            <a:off x="4067969" y="-748506"/>
            <a:ext cx="1008062" cy="8642350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28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الزامات:</a:t>
            </a:r>
            <a:r>
              <a:rPr lang="fa-IR" sz="28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800" b="1">
                <a:latin typeface="Times New Roman" pitchFamily="18" charset="0"/>
                <a:cs typeface="+mn-cs"/>
              </a:rPr>
              <a:t>خودارای از سرمايه گذاری برای هر نوع منفعت بلند مدت </a:t>
            </a:r>
            <a:endParaRPr lang="en-US" sz="2800" b="1" dirty="0">
              <a:latin typeface="Times New Roman" pitchFamily="18" charset="0"/>
              <a:cs typeface="+mn-cs"/>
            </a:endParaRPr>
          </a:p>
        </p:txBody>
      </p:sp>
      <p:sp>
        <p:nvSpPr>
          <p:cNvPr id="387077" name="AutoShape 5"/>
          <p:cNvSpPr>
            <a:spLocks noChangeArrowheads="1"/>
          </p:cNvSpPr>
          <p:nvPr/>
        </p:nvSpPr>
        <p:spPr bwMode="auto">
          <a:xfrm rot="5400000">
            <a:off x="3348037" y="1123951"/>
            <a:ext cx="2303463" cy="86407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نتايج مورد انتظار:</a:t>
            </a:r>
            <a:r>
              <a:rPr lang="fa-IR" sz="32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3200" b="1">
                <a:latin typeface="Times New Roman" pitchFamily="18" charset="0"/>
                <a:cs typeface="+mn-cs"/>
              </a:rPr>
              <a:t>حفظ وضع موجود ( عدم افزایش </a:t>
            </a:r>
          </a:p>
          <a:p>
            <a:pPr defTabSz="927100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3200" b="1">
                <a:latin typeface="Times New Roman" pitchFamily="18" charset="0"/>
                <a:cs typeface="+mn-cs"/>
              </a:rPr>
              <a:t> رشد ،سود و سهم بازار)</a:t>
            </a:r>
          </a:p>
          <a:p>
            <a:pPr defTabSz="927100">
              <a:defRPr/>
            </a:pPr>
            <a:endParaRPr lang="en-US" sz="2400" b="1" dirty="0">
              <a:latin typeface="Times New Roman" pitchFamily="18" charset="0"/>
              <a:cs typeface="+mn-cs"/>
            </a:endParaRPr>
          </a:p>
        </p:txBody>
      </p:sp>
      <p:sp>
        <p:nvSpPr>
          <p:cNvPr id="387078" name="Rectangle 6"/>
          <p:cNvSpPr>
            <a:spLocks noChangeArrowheads="1"/>
          </p:cNvSpPr>
          <p:nvPr/>
        </p:nvSpPr>
        <p:spPr bwMode="auto">
          <a:xfrm>
            <a:off x="4497388" y="0"/>
            <a:ext cx="4646612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30000"/>
              </a:lnSpc>
              <a:spcBef>
                <a:spcPct val="50000"/>
              </a:spcBef>
              <a:defRPr/>
            </a:pPr>
            <a:r>
              <a:rPr lang="fa-IR" sz="3600" b="1">
                <a:latin typeface="Times New Roman" pitchFamily="18" charset="0"/>
                <a:cs typeface="+mn-cs"/>
              </a:rPr>
              <a:t>3- استراتژی تعهد وفعالیت کم</a:t>
            </a:r>
            <a:endParaRPr lang="en-US" altLang="en-US" sz="3600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7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7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7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7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7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7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7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7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7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/>
      <p:bldP spid="387075" grpId="0" animBg="1"/>
      <p:bldP spid="387076" grpId="0" animBg="1"/>
      <p:bldP spid="387077" grpId="0" animBg="1"/>
      <p:bldP spid="38707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6000" b="1" smtClean="0"/>
              <a:t>استراتژی های بازار</a:t>
            </a:r>
            <a:endParaRPr lang="en-US" sz="6000" b="1" dirty="0" smtClean="0"/>
          </a:p>
        </p:txBody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400" b="1" smtClean="0">
                <a:solidFill>
                  <a:srgbClr val="FF0000"/>
                </a:solidFill>
              </a:rPr>
              <a:t>5- استراتژی کاهش و حذف بازار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4400" b="1" smtClean="0">
              <a:solidFill>
                <a:srgbClr val="FF0000"/>
              </a:solidFill>
            </a:endParaRP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   - </a:t>
            </a:r>
            <a:r>
              <a:rPr lang="fa-IR" sz="3600" b="1" smtClean="0"/>
              <a:t>استراتژی بازاریابی تضعیفی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  - استراتژی هرس کردن بازارهای اضافی </a:t>
            </a:r>
            <a:r>
              <a:rPr lang="fa-IR" b="1" smtClean="0"/>
              <a:t>(حاشیه)</a:t>
            </a:r>
            <a:r>
              <a:rPr lang="fa-IR" sz="3600" b="1" smtClean="0"/>
              <a:t>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  - استراتژی بازارهای کلیدی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     - استراتژی خوشه چینی (برداشت)</a:t>
            </a:r>
            <a:endParaRPr lang="en-US" sz="3600" b="1" dirty="0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3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3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73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3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3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3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3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73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73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73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73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AutoShape 2"/>
          <p:cNvSpPr>
            <a:spLocks noChangeArrowheads="1"/>
          </p:cNvSpPr>
          <p:nvPr/>
        </p:nvSpPr>
        <p:spPr bwMode="auto">
          <a:xfrm rot="5400000">
            <a:off x="3995738" y="-3124200"/>
            <a:ext cx="1079500" cy="8569325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 eaLnBrk="0" hangingPunct="0"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تعريف: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</a:rPr>
              <a:t>دلسرد کردن گروه خاصی از مشتریان به طور موقت یا دائم </a:t>
            </a:r>
          </a:p>
        </p:txBody>
      </p:sp>
      <p:sp>
        <p:nvSpPr>
          <p:cNvPr id="388099" name="AutoShape 3"/>
          <p:cNvSpPr>
            <a:spLocks noChangeArrowheads="1"/>
          </p:cNvSpPr>
          <p:nvPr/>
        </p:nvSpPr>
        <p:spPr bwMode="auto">
          <a:xfrm rot="5400000">
            <a:off x="4212432" y="-1972469"/>
            <a:ext cx="792162" cy="8569325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9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   </a:t>
            </a: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هدف: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</a:rPr>
              <a:t>حفظ مشتریان وفادار دوران کمبود </a:t>
            </a:r>
            <a:endParaRPr lang="fa-IR" sz="2400" b="1">
              <a:solidFill>
                <a:schemeClr val="accent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88100" name="AutoShape 4"/>
          <p:cNvSpPr>
            <a:spLocks noChangeArrowheads="1"/>
          </p:cNvSpPr>
          <p:nvPr/>
        </p:nvSpPr>
        <p:spPr bwMode="auto">
          <a:xfrm rot="5400000">
            <a:off x="3528219" y="-280194"/>
            <a:ext cx="2160588" cy="8569325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algn="l" defTabSz="927100">
              <a:lnSpc>
                <a:spcPct val="170000"/>
              </a:lnSpc>
              <a:spcBef>
                <a:spcPct val="50000"/>
              </a:spcBef>
              <a:defRPr/>
            </a:pPr>
            <a:endParaRPr lang="en-US" sz="2200" b="1" dirty="0">
              <a:latin typeface="Times New Roman" pitchFamily="18" charset="0"/>
              <a:cs typeface="+mn-cs"/>
            </a:endParaRPr>
          </a:p>
        </p:txBody>
      </p:sp>
      <p:sp>
        <p:nvSpPr>
          <p:cNvPr id="388101" name="Rectangle 5"/>
          <p:cNvSpPr>
            <a:spLocks noChangeArrowheads="1"/>
          </p:cNvSpPr>
          <p:nvPr/>
        </p:nvSpPr>
        <p:spPr bwMode="auto">
          <a:xfrm>
            <a:off x="3635375" y="-171450"/>
            <a:ext cx="51847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160000"/>
              </a:lnSpc>
              <a:spcBef>
                <a:spcPct val="50000"/>
              </a:spcBef>
              <a:defRPr/>
            </a:pPr>
            <a:r>
              <a:rPr lang="fa-IR" sz="2800" b="1">
                <a:latin typeface="Times New Roman" pitchFamily="18" charset="0"/>
                <a:cs typeface="+mn-cs"/>
              </a:rPr>
              <a:t>استراتژی بازاريابی تضعیفی ( تخريبی):</a:t>
            </a:r>
            <a:endParaRPr lang="en-US" sz="2800" b="1" dirty="0">
              <a:latin typeface="Times New Roman" pitchFamily="18" charset="0"/>
              <a:cs typeface="+mn-cs"/>
              <a:hlinkClick r:id="rId3" action="ppaction://hlinksldjump"/>
            </a:endParaRPr>
          </a:p>
        </p:txBody>
      </p:sp>
      <p:sp>
        <p:nvSpPr>
          <p:cNvPr id="388102" name="Text Box 6"/>
          <p:cNvSpPr txBox="1">
            <a:spLocks noChangeArrowheads="1"/>
          </p:cNvSpPr>
          <p:nvPr/>
        </p:nvSpPr>
        <p:spPr bwMode="auto">
          <a:xfrm>
            <a:off x="468313" y="2924175"/>
            <a:ext cx="81375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1"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الزامات:</a:t>
            </a:r>
          </a:p>
          <a:p>
            <a:pPr rtl="1"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(الف) رعایت زمانبندی  در پاسخگویی به در خواست های مشتریان </a:t>
            </a:r>
          </a:p>
          <a:p>
            <a:pPr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(ب) عرضه مقدار ثابتی از محصول به مشتریان   </a:t>
            </a:r>
          </a:p>
          <a:p>
            <a:pPr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(ج) الویت به مشتریانی که نیازهای آنی و شدیدی دارند نسبت به سایر مشتریان </a:t>
            </a:r>
          </a:p>
          <a:p>
            <a:pPr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(د) شناسایی و معرفی محصولات جایگزین به مشتریان </a:t>
            </a:r>
          </a:p>
          <a:p>
            <a:pPr>
              <a:defRPr/>
            </a:pPr>
            <a:r>
              <a:rPr lang="en-US" sz="2400" b="1" dirty="0">
                <a:latin typeface="Times New Roman" pitchFamily="18" charset="0"/>
                <a:cs typeface="+mn-cs"/>
              </a:rPr>
              <a:t> </a:t>
            </a:r>
          </a:p>
        </p:txBody>
      </p:sp>
      <p:sp>
        <p:nvSpPr>
          <p:cNvPr id="388105" name="AutoShape 9"/>
          <p:cNvSpPr>
            <a:spLocks noChangeArrowheads="1"/>
          </p:cNvSpPr>
          <p:nvPr/>
        </p:nvSpPr>
        <p:spPr bwMode="auto">
          <a:xfrm rot="5400000">
            <a:off x="3924300" y="1628775"/>
            <a:ext cx="1223963" cy="84248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70000"/>
              </a:lnSpc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نتايج مورد انتظار:</a:t>
            </a:r>
            <a:r>
              <a:rPr lang="fa-IR" sz="2400" b="1">
                <a:latin typeface="Times New Roman" pitchFamily="18" charset="0"/>
                <a:cs typeface="+mn-cs"/>
              </a:rPr>
              <a:t> (الف) افزایش سود    (ب) وفاداری و علاقمندی زیاد مشتری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88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88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88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88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8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8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88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88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388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388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88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8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388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8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098" grpId="0" animBg="1"/>
      <p:bldP spid="388099" grpId="0" animBg="1"/>
      <p:bldP spid="388100" grpId="0" animBg="1"/>
      <p:bldP spid="388101" grpId="0"/>
      <p:bldP spid="388102" grpId="0"/>
      <p:bldP spid="38810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AutoShape 2"/>
          <p:cNvSpPr>
            <a:spLocks noChangeArrowheads="1"/>
          </p:cNvSpPr>
          <p:nvPr/>
        </p:nvSpPr>
        <p:spPr bwMode="auto">
          <a:xfrm rot="5400000">
            <a:off x="3995738" y="-2908300"/>
            <a:ext cx="935037" cy="84248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تعریف :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>
                <a:latin typeface="Times New Roman" pitchFamily="18" charset="0"/>
                <a:cs typeface="+mn-cs"/>
              </a:rPr>
              <a:t>برچیدن بازارهای غیر مفید</a:t>
            </a:r>
            <a:r>
              <a:rPr lang="fa-IR" sz="2400" b="1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endParaRPr lang="fa-IR" sz="2400" b="1">
              <a:latin typeface="Times New Roman" pitchFamily="18" charset="0"/>
              <a:cs typeface="+mn-cs"/>
            </a:endParaRPr>
          </a:p>
        </p:txBody>
      </p:sp>
      <p:sp>
        <p:nvSpPr>
          <p:cNvPr id="390147" name="AutoShape 3"/>
          <p:cNvSpPr>
            <a:spLocks noChangeArrowheads="1"/>
          </p:cNvSpPr>
          <p:nvPr/>
        </p:nvSpPr>
        <p:spPr bwMode="auto">
          <a:xfrm rot="5400000">
            <a:off x="4139407" y="-1970882"/>
            <a:ext cx="647700" cy="84248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 :</a:t>
            </a:r>
            <a:r>
              <a:rPr lang="fa-IR" sz="2400" b="1">
                <a:latin typeface="Times New Roman" pitchFamily="18" charset="0"/>
                <a:cs typeface="+mn-cs"/>
              </a:rPr>
              <a:t> هدایت سرمایه گذاری ها بسوی بازارهای قابل  رشد .</a:t>
            </a:r>
          </a:p>
        </p:txBody>
      </p:sp>
      <p:sp>
        <p:nvSpPr>
          <p:cNvPr id="390148" name="AutoShape 4"/>
          <p:cNvSpPr>
            <a:spLocks noChangeArrowheads="1"/>
          </p:cNvSpPr>
          <p:nvPr/>
        </p:nvSpPr>
        <p:spPr bwMode="auto">
          <a:xfrm rot="5400000">
            <a:off x="3347244" y="-388144"/>
            <a:ext cx="2305050" cy="8497888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 :</a:t>
            </a:r>
            <a:r>
              <a:rPr lang="fa-IR" sz="2400" b="1">
                <a:latin typeface="Times New Roman" pitchFamily="18" charset="0"/>
                <a:cs typeface="+mn-cs"/>
              </a:rPr>
              <a:t> (الف) داشتن معلومات کافی از بازارهای انتخابی </a:t>
            </a:r>
          </a:p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 (ب) تمرکز همه انرژی های روی اینگونه بازارها </a:t>
            </a:r>
          </a:p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 (ج)تنظیم استراتژی ویژه برای بازارهای انتخابی</a:t>
            </a:r>
          </a:p>
        </p:txBody>
      </p:sp>
      <p:sp>
        <p:nvSpPr>
          <p:cNvPr id="390149" name="AutoShape 5"/>
          <p:cNvSpPr>
            <a:spLocks noChangeArrowheads="1"/>
          </p:cNvSpPr>
          <p:nvPr/>
        </p:nvSpPr>
        <p:spPr bwMode="auto">
          <a:xfrm rot="5400000">
            <a:off x="3613151" y="1795462"/>
            <a:ext cx="1700212" cy="8424863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نتايج مورد انتظار:</a:t>
            </a:r>
            <a:r>
              <a:rPr lang="fa-IR" sz="2400" b="1">
                <a:latin typeface="Times New Roman" pitchFamily="18" charset="0"/>
                <a:cs typeface="+mn-cs"/>
              </a:rPr>
              <a:t>      (الف) رشد بلند مدت </a:t>
            </a:r>
          </a:p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                (ب) بهبود بازده سرمايه گذاری   </a:t>
            </a:r>
          </a:p>
          <a:p>
            <a:pPr defTabSz="927100">
              <a:spcBef>
                <a:spcPct val="50000"/>
              </a:spcBef>
              <a:defRPr/>
            </a:pPr>
            <a:r>
              <a:rPr lang="fa-IR" sz="2400" b="1">
                <a:latin typeface="Times New Roman" pitchFamily="18" charset="0"/>
                <a:cs typeface="+mn-cs"/>
              </a:rPr>
              <a:t>                             (ج) کاهش سهم بازار  </a:t>
            </a:r>
          </a:p>
        </p:txBody>
      </p:sp>
      <p:sp>
        <p:nvSpPr>
          <p:cNvPr id="390152" name="Rectangle 8"/>
          <p:cNvSpPr>
            <a:spLocks noChangeArrowheads="1"/>
          </p:cNvSpPr>
          <p:nvPr/>
        </p:nvSpPr>
        <p:spPr bwMode="auto">
          <a:xfrm>
            <a:off x="2339975" y="15875"/>
            <a:ext cx="6376988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fa-IR" sz="2800" b="1" u="sng">
                <a:solidFill>
                  <a:srgbClr val="FFFF00"/>
                </a:solidFill>
                <a:latin typeface="Times New Roman" pitchFamily="18" charset="0"/>
                <a:cs typeface="+mn-cs"/>
              </a:rPr>
              <a:t>(ب)استراتژی هرس کردن </a:t>
            </a:r>
            <a:endParaRPr lang="en-US" sz="2800" b="1" u="sng" dirty="0">
              <a:solidFill>
                <a:srgbClr val="FFFF00"/>
              </a:solidFill>
              <a:latin typeface="Times New Roman" pitchFamily="18" charset="0"/>
              <a:cs typeface="+mn-cs"/>
              <a:hlinkClick r:id="rId3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0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0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46" grpId="0" animBg="1"/>
      <p:bldP spid="390147" grpId="0" animBg="1"/>
      <p:bldP spid="390148" grpId="0" animBg="1"/>
      <p:bldP spid="39014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1" name="AutoShape 3"/>
          <p:cNvSpPr>
            <a:spLocks noChangeArrowheads="1"/>
          </p:cNvSpPr>
          <p:nvPr/>
        </p:nvSpPr>
        <p:spPr bwMode="auto">
          <a:xfrm rot="5400000">
            <a:off x="1944688" y="-712788"/>
            <a:ext cx="1295400" cy="4537075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lnSpc>
                <a:spcPct val="110000"/>
              </a:lnSpc>
              <a:spcBef>
                <a:spcPct val="50000"/>
              </a:spcBef>
              <a:defRPr/>
            </a:pPr>
            <a:r>
              <a:rPr lang="fa-IR" sz="2400" b="1" dirty="0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هدف: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 dirty="0">
                <a:solidFill>
                  <a:schemeClr val="tx2"/>
                </a:solidFill>
                <a:latin typeface="Times New Roman" pitchFamily="18" charset="0"/>
                <a:cs typeface="+mn-cs"/>
              </a:rPr>
              <a:t>ارائه خدمات فوق العاده عالی به </a:t>
            </a:r>
          </a:p>
          <a:p>
            <a:pPr defTabSz="927100" rtl="1">
              <a:lnSpc>
                <a:spcPct val="110000"/>
              </a:lnSpc>
              <a:spcBef>
                <a:spcPct val="50000"/>
              </a:spcBef>
              <a:defRPr/>
            </a:pPr>
            <a:r>
              <a:rPr lang="fa-IR" sz="2400" b="1" dirty="0">
                <a:solidFill>
                  <a:schemeClr val="tx2"/>
                </a:solidFill>
                <a:latin typeface="Times New Roman" pitchFamily="18" charset="0"/>
                <a:cs typeface="+mn-cs"/>
              </a:rPr>
              <a:t>بازارهای انتخاب شده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 dirty="0">
                <a:solidFill>
                  <a:schemeClr val="tx2"/>
                </a:solidFill>
                <a:latin typeface="Times New Roman" pitchFamily="18" charset="0"/>
                <a:cs typeface="+mn-cs"/>
              </a:rPr>
              <a:t>. </a:t>
            </a:r>
          </a:p>
        </p:txBody>
      </p:sp>
      <p:sp>
        <p:nvSpPr>
          <p:cNvPr id="391172" name="AutoShape 4"/>
          <p:cNvSpPr>
            <a:spLocks noChangeArrowheads="1"/>
          </p:cNvSpPr>
          <p:nvPr/>
        </p:nvSpPr>
        <p:spPr bwMode="auto">
          <a:xfrm rot="5400000">
            <a:off x="3421063" y="-531813"/>
            <a:ext cx="2374900" cy="8569325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10000"/>
              </a:lnSpc>
              <a:spcBef>
                <a:spcPct val="50000"/>
              </a:spcBef>
              <a:defRPr/>
            </a:pPr>
            <a:r>
              <a:rPr lang="fa-IR" sz="2400" b="1" dirty="0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الزامات: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  <a:sym typeface="Wingdings" pitchFamily="2" charset="2"/>
              </a:rPr>
              <a:t> </a:t>
            </a:r>
            <a:r>
              <a:rPr lang="fa-IR" sz="2400" b="1" dirty="0">
                <a:latin typeface="Times New Roman" pitchFamily="18" charset="0"/>
                <a:cs typeface="+mn-cs"/>
                <a:sym typeface="Wingdings" pitchFamily="2" charset="2"/>
              </a:rPr>
              <a:t>(الف) کسب معلومات کافی از بازارهای انتخاب شده .</a:t>
            </a:r>
          </a:p>
          <a:p>
            <a:pPr defTabSz="927100">
              <a:lnSpc>
                <a:spcPct val="110000"/>
              </a:lnSpc>
              <a:spcBef>
                <a:spcPct val="50000"/>
              </a:spcBef>
              <a:defRPr/>
            </a:pPr>
            <a:r>
              <a:rPr lang="fa-IR" sz="2400" b="1" dirty="0">
                <a:latin typeface="Times New Roman" pitchFamily="18" charset="0"/>
                <a:cs typeface="+mn-cs"/>
                <a:sym typeface="Wingdings" pitchFamily="2" charset="2"/>
              </a:rPr>
              <a:t>            (ب) تمرکز انرژی روی این بازارها  .   </a:t>
            </a:r>
          </a:p>
          <a:p>
            <a:pPr defTabSz="927100">
              <a:lnSpc>
                <a:spcPct val="110000"/>
              </a:lnSpc>
              <a:spcBef>
                <a:spcPct val="50000"/>
              </a:spcBef>
              <a:defRPr/>
            </a:pPr>
            <a:r>
              <a:rPr lang="fa-IR" sz="2400" b="1" dirty="0">
                <a:latin typeface="Times New Roman" pitchFamily="18" charset="0"/>
                <a:cs typeface="+mn-cs"/>
                <a:sym typeface="Wingdings" pitchFamily="2" charset="2"/>
              </a:rPr>
              <a:t>            </a:t>
            </a:r>
            <a:r>
              <a:rPr lang="fa-IR" sz="2400" b="1" dirty="0">
                <a:latin typeface="Times New Roman" pitchFamily="18" charset="0"/>
                <a:cs typeface="+mn-cs"/>
              </a:rPr>
              <a:t>(ج) استراتژی های ویژه برای این بازارها </a:t>
            </a:r>
            <a:endParaRPr lang="en-US" sz="2000" b="1" dirty="0">
              <a:latin typeface="Times New Roman" pitchFamily="18" charset="0"/>
              <a:cs typeface="+mn-cs"/>
            </a:endParaRPr>
          </a:p>
        </p:txBody>
      </p:sp>
      <p:sp>
        <p:nvSpPr>
          <p:cNvPr id="391173" name="AutoShape 5"/>
          <p:cNvSpPr>
            <a:spLocks noChangeArrowheads="1"/>
          </p:cNvSpPr>
          <p:nvPr/>
        </p:nvSpPr>
        <p:spPr bwMode="auto">
          <a:xfrm rot="5400000">
            <a:off x="3960019" y="1666082"/>
            <a:ext cx="1441450" cy="84248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 rtl="1">
              <a:lnSpc>
                <a:spcPct val="110000"/>
              </a:lnSpc>
              <a:spcBef>
                <a:spcPct val="50000"/>
              </a:spcBef>
              <a:defRPr/>
            </a:pPr>
            <a:endParaRPr lang="fa-IR" sz="2400" b="1" dirty="0">
              <a:solidFill>
                <a:schemeClr val="accent1"/>
              </a:solidFill>
              <a:latin typeface="Times New Roman" pitchFamily="18" charset="0"/>
              <a:cs typeface="+mn-cs"/>
              <a:sym typeface="Wingdings" pitchFamily="2" charset="2"/>
            </a:endParaRPr>
          </a:p>
          <a:p>
            <a:pPr defTabSz="927100" rtl="1">
              <a:lnSpc>
                <a:spcPct val="110000"/>
              </a:lnSpc>
              <a:spcBef>
                <a:spcPct val="50000"/>
              </a:spcBef>
              <a:defRPr/>
            </a:pPr>
            <a:r>
              <a:rPr lang="fa-IR" sz="2400" b="1" dirty="0">
                <a:solidFill>
                  <a:srgbClr val="FFFF00"/>
                </a:solidFill>
                <a:latin typeface="Times New Roman" pitchFamily="18" charset="0"/>
                <a:cs typeface="+mn-cs"/>
                <a:sym typeface="Wingdings" pitchFamily="2" charset="2"/>
              </a:rPr>
              <a:t>نتايج مورد انتظار: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  <a:sym typeface="Wingdings" pitchFamily="2" charset="2"/>
              </a:rPr>
              <a:t>  </a:t>
            </a:r>
            <a:r>
              <a:rPr lang="fa-IR" sz="2400" b="1" dirty="0">
                <a:latin typeface="Times New Roman" pitchFamily="18" charset="0"/>
                <a:cs typeface="+mn-cs"/>
                <a:sym typeface="Wingdings" pitchFamily="2" charset="2"/>
              </a:rPr>
              <a:t>(الف) افزايش سود و افزایش سهم بازار در بازارهای فوق</a:t>
            </a:r>
          </a:p>
          <a:p>
            <a:pPr defTabSz="927100" rtl="1">
              <a:lnSpc>
                <a:spcPct val="110000"/>
              </a:lnSpc>
              <a:spcBef>
                <a:spcPct val="50000"/>
              </a:spcBef>
              <a:defRPr/>
            </a:pPr>
            <a:r>
              <a:rPr lang="fa-IR" sz="2400" b="1" dirty="0">
                <a:latin typeface="Times New Roman" pitchFamily="18" charset="0"/>
                <a:cs typeface="+mn-cs"/>
                <a:sym typeface="Wingdings" pitchFamily="2" charset="2"/>
              </a:rPr>
              <a:t>                    </a:t>
            </a:r>
          </a:p>
          <a:p>
            <a:pPr defTabSz="927100">
              <a:lnSpc>
                <a:spcPct val="110000"/>
              </a:lnSpc>
              <a:spcBef>
                <a:spcPct val="50000"/>
              </a:spcBef>
              <a:defRPr/>
            </a:pPr>
            <a:r>
              <a:rPr lang="fa-IR" sz="2400" b="1" dirty="0">
                <a:latin typeface="Times New Roman" pitchFamily="18" charset="0"/>
                <a:cs typeface="+mn-cs"/>
                <a:sym typeface="Wingdings" pitchFamily="2" charset="2"/>
              </a:rPr>
              <a:t>                       </a:t>
            </a:r>
          </a:p>
        </p:txBody>
      </p:sp>
      <p:sp>
        <p:nvSpPr>
          <p:cNvPr id="391174" name="Rectangle 6"/>
          <p:cNvSpPr>
            <a:spLocks noChangeArrowheads="1"/>
          </p:cNvSpPr>
          <p:nvPr/>
        </p:nvSpPr>
        <p:spPr bwMode="auto">
          <a:xfrm>
            <a:off x="4427538" y="0"/>
            <a:ext cx="44862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  <a:spcBef>
                <a:spcPct val="50000"/>
              </a:spcBef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Zar" pitchFamily="2" charset="-78"/>
              </a:rPr>
              <a:t>(ج) استراتژی بازارهای کليدی :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Zar" pitchFamily="2" charset="-78"/>
            </a:endParaRPr>
          </a:p>
        </p:txBody>
      </p:sp>
      <p:sp>
        <p:nvSpPr>
          <p:cNvPr id="391176" name="AutoShape 8"/>
          <p:cNvSpPr>
            <a:spLocks noChangeArrowheads="1"/>
          </p:cNvSpPr>
          <p:nvPr/>
        </p:nvSpPr>
        <p:spPr bwMode="auto">
          <a:xfrm rot="5400000">
            <a:off x="6300787" y="-387349"/>
            <a:ext cx="1223963" cy="396081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algn="ctr" defTabSz="927100">
              <a:defRPr/>
            </a:pPr>
            <a:r>
              <a:rPr lang="fa-IR" sz="2400" b="1" dirty="0">
                <a:solidFill>
                  <a:srgbClr val="FFFF00"/>
                </a:solidFill>
                <a:latin typeface="Times New Roman" pitchFamily="18" charset="0"/>
                <a:cs typeface="+mn-cs"/>
              </a:rPr>
              <a:t>تعريف: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 dirty="0">
                <a:cs typeface="+mn-cs"/>
              </a:rPr>
              <a:t>تمرکز فعالیتها روی بازارهای </a:t>
            </a:r>
          </a:p>
          <a:p>
            <a:pPr algn="ctr" defTabSz="927100">
              <a:defRPr/>
            </a:pPr>
            <a:r>
              <a:rPr lang="fa-IR" sz="2400" b="1" dirty="0">
                <a:cs typeface="+mn-cs"/>
              </a:rPr>
              <a:t>انتخاب شده .</a:t>
            </a:r>
            <a:endParaRPr lang="fa-IR" sz="2400" b="1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1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1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1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1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171" grpId="0" animBg="1"/>
      <p:bldP spid="391172" grpId="0" animBg="1"/>
      <p:bldP spid="391173" grpId="0" animBg="1"/>
      <p:bldP spid="391174" grpId="0"/>
      <p:bldP spid="39117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AutoShape 2"/>
          <p:cNvSpPr>
            <a:spLocks noChangeArrowheads="1"/>
          </p:cNvSpPr>
          <p:nvPr/>
        </p:nvSpPr>
        <p:spPr bwMode="auto">
          <a:xfrm rot="5400000">
            <a:off x="4247356" y="-2223293"/>
            <a:ext cx="720725" cy="84248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2400" b="1" dirty="0">
                <a:solidFill>
                  <a:srgbClr val="FFFF00"/>
                </a:solidFill>
                <a:latin typeface="Times New Roman" pitchFamily="18" charset="0"/>
                <a:cs typeface="+mn-cs"/>
              </a:rPr>
              <a:t>تعريف :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 dirty="0">
                <a:latin typeface="Times New Roman" pitchFamily="18" charset="0"/>
                <a:cs typeface="+mn-cs"/>
              </a:rPr>
              <a:t>تلاشهای آگاهانه برای کم کردن سهم بازار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</a:rPr>
              <a:t>  </a:t>
            </a:r>
          </a:p>
        </p:txBody>
      </p:sp>
      <p:sp>
        <p:nvSpPr>
          <p:cNvPr id="392195" name="AutoShape 3"/>
          <p:cNvSpPr>
            <a:spLocks noChangeArrowheads="1"/>
          </p:cNvSpPr>
          <p:nvPr/>
        </p:nvSpPr>
        <p:spPr bwMode="auto">
          <a:xfrm rot="5400000">
            <a:off x="3923506" y="-891380"/>
            <a:ext cx="1368425" cy="84248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10800000" vert="eaVert" wrap="none" lIns="93662" tIns="46038" rIns="93662" bIns="46038" anchor="ctr"/>
          <a:lstStyle/>
          <a:p>
            <a:pPr algn="l" defTabSz="927100">
              <a:lnSpc>
                <a:spcPct val="150000"/>
              </a:lnSpc>
              <a:spcBef>
                <a:spcPct val="50000"/>
              </a:spcBef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2196" name="AutoShape 4"/>
          <p:cNvSpPr>
            <a:spLocks noChangeArrowheads="1"/>
          </p:cNvSpPr>
          <p:nvPr/>
        </p:nvSpPr>
        <p:spPr bwMode="auto">
          <a:xfrm rot="5400000">
            <a:off x="4283869" y="477044"/>
            <a:ext cx="647700" cy="84248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2400" b="1" dirty="0">
                <a:solidFill>
                  <a:srgbClr val="FFFF00"/>
                </a:solidFill>
                <a:latin typeface="Times New Roman" pitchFamily="18" charset="0"/>
                <a:cs typeface="+mn-cs"/>
              </a:rPr>
              <a:t>الزامات :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 dirty="0">
                <a:latin typeface="Times New Roman" pitchFamily="18" charset="0"/>
                <a:cs typeface="+mn-cs"/>
              </a:rPr>
              <a:t>سهم بازار بالا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</a:p>
          <a:p>
            <a:pPr defTabSz="927100">
              <a:defRPr/>
            </a:pPr>
            <a:endParaRPr lang="en-US" sz="2000" b="1" dirty="0">
              <a:latin typeface="Times New Roman" pitchFamily="18" charset="0"/>
              <a:cs typeface="+mn-cs"/>
            </a:endParaRPr>
          </a:p>
        </p:txBody>
      </p:sp>
      <p:sp>
        <p:nvSpPr>
          <p:cNvPr id="392197" name="AutoShape 5"/>
          <p:cNvSpPr>
            <a:spLocks noChangeArrowheads="1"/>
          </p:cNvSpPr>
          <p:nvPr/>
        </p:nvSpPr>
        <p:spPr bwMode="auto">
          <a:xfrm rot="5400000">
            <a:off x="4176712" y="1593851"/>
            <a:ext cx="862013" cy="8424862"/>
          </a:xfrm>
          <a:prstGeom prst="cube">
            <a:avLst>
              <a:gd name="adj" fmla="val 11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ot="10800000" vert="eaVert" wrap="none" lIns="93662" tIns="46038" rIns="93662" bIns="46038" anchor="ctr"/>
          <a:lstStyle/>
          <a:p>
            <a:pPr defTabSz="927100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2400" b="1" dirty="0">
                <a:solidFill>
                  <a:srgbClr val="FFFF00"/>
                </a:solidFill>
                <a:latin typeface="Times New Roman" pitchFamily="18" charset="0"/>
                <a:cs typeface="+mn-cs"/>
              </a:rPr>
              <a:t>نتايج مورد انتظار: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 dirty="0">
                <a:latin typeface="Times New Roman" pitchFamily="18" charset="0"/>
                <a:cs typeface="+mn-cs"/>
              </a:rPr>
              <a:t>کاهش یافتن فروش با وجود درآمدهای مفید 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endParaRPr lang="en-US" sz="2400" b="1" dirty="0">
              <a:latin typeface="Times New Roman" pitchFamily="18" charset="0"/>
              <a:cs typeface="+mn-cs"/>
            </a:endParaRPr>
          </a:p>
        </p:txBody>
      </p:sp>
      <p:sp>
        <p:nvSpPr>
          <p:cNvPr id="392198" name="Rectangle 6"/>
          <p:cNvSpPr>
            <a:spLocks noChangeArrowheads="1"/>
          </p:cNvSpPr>
          <p:nvPr/>
        </p:nvSpPr>
        <p:spPr bwMode="auto">
          <a:xfrm>
            <a:off x="2700338" y="333375"/>
            <a:ext cx="529748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  <a:spcBef>
                <a:spcPct val="50000"/>
              </a:spcBef>
            </a:pPr>
            <a:r>
              <a:rPr lang="fa-IR" sz="3200" b="1">
                <a:solidFill>
                  <a:srgbClr val="FFFF00"/>
                </a:solidFill>
                <a:latin typeface="Times New Roman" pitchFamily="18" charset="0"/>
                <a:cs typeface="Zar" pitchFamily="2" charset="-78"/>
                <a:hlinkClick r:id="rId3" action="ppaction://hlinksldjump"/>
              </a:rPr>
              <a:t>(د) استراتژي خوشه چينی بازار (برداشت )  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Zar" pitchFamily="2" charset="-78"/>
              <a:hlinkClick r:id="rId3" action="ppaction://hlinksldjump"/>
            </a:endParaRPr>
          </a:p>
        </p:txBody>
      </p:sp>
      <p:sp>
        <p:nvSpPr>
          <p:cNvPr id="392199" name="Text Box 7"/>
          <p:cNvSpPr txBox="1">
            <a:spLocks noChangeArrowheads="1"/>
          </p:cNvSpPr>
          <p:nvPr/>
        </p:nvSpPr>
        <p:spPr bwMode="auto">
          <a:xfrm>
            <a:off x="1042988" y="2636838"/>
            <a:ext cx="77041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a-IR" sz="2400" b="1" dirty="0">
                <a:solidFill>
                  <a:srgbClr val="FFFF00"/>
                </a:solidFill>
                <a:latin typeface="Times New Roman" pitchFamily="18" charset="0"/>
                <a:cs typeface="+mn-cs"/>
              </a:rPr>
              <a:t>هدف:</a:t>
            </a:r>
            <a:r>
              <a:rPr lang="fa-IR" sz="2400" b="1" dirty="0">
                <a:solidFill>
                  <a:schemeClr val="accent1"/>
                </a:solidFill>
                <a:latin typeface="Times New Roman" pitchFamily="18" charset="0"/>
                <a:cs typeface="+mn-cs"/>
              </a:rPr>
              <a:t> </a:t>
            </a:r>
            <a:r>
              <a:rPr lang="fa-IR" sz="2400" b="1" dirty="0">
                <a:latin typeface="Times New Roman" pitchFamily="18" charset="0"/>
                <a:cs typeface="+mn-cs"/>
              </a:rPr>
              <a:t>(الف) ايجاد نقدینگی اضافی </a:t>
            </a:r>
          </a:p>
          <a:p>
            <a:pPr>
              <a:defRPr/>
            </a:pPr>
            <a:r>
              <a:rPr lang="fa-IR" sz="2400" b="1" dirty="0">
                <a:latin typeface="Times New Roman" pitchFamily="18" charset="0"/>
                <a:cs typeface="+mn-cs"/>
              </a:rPr>
              <a:t>          (ب) افزايش درآمدهای کوتاه مدت </a:t>
            </a:r>
          </a:p>
          <a:p>
            <a:pPr>
              <a:defRPr/>
            </a:pPr>
            <a:r>
              <a:rPr lang="fa-IR" sz="2400" b="1" dirty="0">
                <a:latin typeface="Times New Roman" pitchFamily="18" charset="0"/>
                <a:cs typeface="+mn-cs"/>
              </a:rPr>
              <a:t>          (ج) اجتناب از اقدامات ضد تراست    </a:t>
            </a:r>
            <a:endParaRPr lang="en-US" sz="2400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2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2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92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2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2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2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2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2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2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194" grpId="0" animBg="1"/>
      <p:bldP spid="392195" grpId="0" animBg="1"/>
      <p:bldP spid="392196" grpId="0" animBg="1"/>
      <p:bldP spid="392197" grpId="0" animBg="1"/>
      <p:bldP spid="392198" grpId="0"/>
      <p:bldP spid="39219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rtl="1" eaLnBrk="1" hangingPunct="1">
              <a:defRPr/>
            </a:pPr>
            <a:r>
              <a:rPr lang="fa-IR" sz="6000" b="1" smtClean="0">
                <a:solidFill>
                  <a:srgbClr val="FFFF66"/>
                </a:solidFill>
              </a:rPr>
              <a:t>استراتژی های آینده</a:t>
            </a:r>
            <a:endParaRPr lang="en-US" sz="6000" b="1" dirty="0" smtClean="0">
              <a:solidFill>
                <a:srgbClr val="FFFF66"/>
              </a:solidFill>
            </a:endParaRPr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589963" cy="5329237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1- استراتژی های موازی و چندگانه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800" b="1" smtClean="0"/>
              <a:t> </a:t>
            </a:r>
            <a:r>
              <a:rPr lang="fa-IR" sz="3600" smtClean="0">
                <a:solidFill>
                  <a:schemeClr val="hlink"/>
                </a:solidFill>
              </a:rPr>
              <a:t>-</a:t>
            </a:r>
            <a:r>
              <a:rPr lang="fa-IR" sz="3600" b="1" smtClean="0"/>
              <a:t> </a:t>
            </a:r>
            <a:r>
              <a:rPr lang="fa-IR" b="1" smtClean="0"/>
              <a:t>با توجه به واقعیت ها و شرایط حاکم بر بازار های واقعی و مجازی و انواع مخاطبین و رقابت فزاینده و گسترده ، بنگاه ها ناگزیر به تنظیم و اجرای استراتژی های چندگانه و موازی هستند تا بتوانند موقعیت رقابتی خود را حفظ نمایند.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>
                <a:solidFill>
                  <a:schemeClr val="hlink"/>
                </a:solidFill>
              </a:rPr>
              <a:t>- </a:t>
            </a:r>
            <a:r>
              <a:rPr lang="fa-IR" b="1" smtClean="0"/>
              <a:t>لازمه استراتژی های موازی و چندگانه داشتن سیستم داده ها و اطلاعات بازار ، نظام پایش استراتژی ها و مدیریت استراتژیک توانمند است.</a:t>
            </a:r>
            <a:endParaRPr lang="en-US" b="1" dirty="0" smtClean="0"/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b="1" smtClean="0"/>
          </a:p>
          <a:p>
            <a:pPr algn="r" eaLnBrk="1" hangingPunct="1">
              <a:buFont typeface="Wingdings" pitchFamily="2" charset="2"/>
              <a:buNone/>
              <a:defRPr/>
            </a:pPr>
            <a:endParaRPr lang="en-US" b="1" dirty="0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6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6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36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642350" cy="6408737"/>
          </a:xfrm>
        </p:spPr>
        <p:txBody>
          <a:bodyPr/>
          <a:lstStyle/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مدیریت حاکم بر استراتژی های موازی و چندگانه مدیریت شبکه ای است که ترکیبی است از :</a:t>
            </a:r>
          </a:p>
          <a:p>
            <a:pPr algn="r" rtl="1" eaLnBrk="1" hangingPunct="1"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buFontTx/>
              <a:buChar char="•"/>
              <a:defRPr/>
            </a:pPr>
            <a:r>
              <a:rPr lang="fa-IR" sz="3600" b="1" smtClean="0"/>
              <a:t>مدیریت مالکیتی      </a:t>
            </a:r>
          </a:p>
          <a:p>
            <a:pPr eaLnBrk="1" hangingPunct="1">
              <a:buFontTx/>
              <a:buNone/>
              <a:defRPr/>
            </a:pPr>
            <a:r>
              <a:rPr lang="en-US" sz="3600" b="1" dirty="0" smtClean="0"/>
              <a:t>OWNERSHIP MAN</a:t>
            </a:r>
            <a:r>
              <a:rPr lang="en-ZA" sz="3600" b="1" dirty="0" smtClean="0"/>
              <a:t>A</a:t>
            </a:r>
            <a:r>
              <a:rPr lang="en-US" sz="3600" b="1" dirty="0" smtClean="0"/>
              <a:t>GEMENT</a:t>
            </a:r>
            <a:endParaRPr lang="fa-IR" sz="3600" b="1" smtClean="0"/>
          </a:p>
          <a:p>
            <a:pPr algn="r" rtl="1" eaLnBrk="1" hangingPunct="1">
              <a:buFontTx/>
              <a:buChar char="•"/>
              <a:defRPr/>
            </a:pPr>
            <a:r>
              <a:rPr lang="fa-IR" sz="3600" b="1" smtClean="0"/>
              <a:t>مدیریت ارتباطی</a:t>
            </a:r>
          </a:p>
          <a:p>
            <a:pPr rtl="1" eaLnBrk="1" hangingPunct="1">
              <a:buFontTx/>
              <a:buNone/>
              <a:defRPr/>
            </a:pPr>
            <a:r>
              <a:rPr lang="en-US" sz="3600" b="1" dirty="0" smtClean="0"/>
              <a:t>RELATIONSHIP MANAGEMENT</a:t>
            </a:r>
            <a:endParaRPr lang="fa-IR" sz="3600" b="1" smtClean="0"/>
          </a:p>
          <a:p>
            <a:pPr algn="r" rtl="1" eaLnBrk="1" hangingPunct="1">
              <a:buFontTx/>
              <a:buChar char="•"/>
              <a:defRPr/>
            </a:pPr>
            <a:r>
              <a:rPr lang="fa-IR" sz="3600" b="1" smtClean="0"/>
              <a:t>مدیریت مشارکتی  </a:t>
            </a:r>
            <a:endParaRPr lang="en-US" sz="3600" b="1" dirty="0" smtClean="0"/>
          </a:p>
          <a:p>
            <a:pPr rtl="1" eaLnBrk="1" hangingPunct="1">
              <a:buFontTx/>
              <a:buNone/>
              <a:defRPr/>
            </a:pPr>
            <a:r>
              <a:rPr lang="en-US" sz="3600" b="1" dirty="0" smtClean="0"/>
              <a:t>PARTNERSHIP MANAGEMENT</a:t>
            </a:r>
            <a:r>
              <a:rPr lang="fa-IR" sz="3600" b="1" smtClean="0"/>
              <a:t>     </a:t>
            </a:r>
            <a:endParaRPr lang="en-US" sz="3600" b="1" dirty="0" smtClean="0"/>
          </a:p>
          <a:p>
            <a:pPr algn="r" eaLnBrk="1" hangingPunct="1">
              <a:buFont typeface="Wingdings" pitchFamily="2" charset="2"/>
              <a:buNone/>
              <a:defRPr/>
            </a:pPr>
            <a:endParaRPr lang="en-US" sz="3600" b="1" dirty="0" smtClean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5400" b="1" smtClean="0"/>
              <a:t>استراتژیهای عمومی </a:t>
            </a:r>
            <a:endParaRPr lang="en-US" sz="5400" b="1" dirty="0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565400"/>
            <a:ext cx="8642350" cy="3959225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4000" b="1" smtClean="0"/>
              <a:t>این استراتژی برای شرکتها و بنگاههائی مناسب است که در آنها عملکرد موجود مناسب بوده و در مسیر درستی پیش میرود و دلیل خاصی برای تغییرات عمده وجود ندارد . شرایط محیطی نیز نسبتا“ ثابت و یا تغییرات بسیار شدیدی وجود ندارد . </a:t>
            </a:r>
            <a:endParaRPr lang="en-US" sz="4000" b="1" dirty="0" smtClean="0"/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4140200" y="1700213"/>
            <a:ext cx="4321175" cy="750887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90000"/>
              <a:buFont typeface="Wingdings" pitchFamily="2" charset="2"/>
              <a:buChar char="§"/>
              <a:defRPr/>
            </a:pPr>
            <a:r>
              <a:rPr lang="fa-IR" sz="4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استراتژی ثبات : </a:t>
            </a:r>
            <a:endParaRPr lang="en-US" sz="4800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9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rtl="1" eaLnBrk="1" hangingPunct="1">
              <a:defRPr/>
            </a:pPr>
            <a:r>
              <a:rPr lang="fa-IR" sz="4000" b="1" smtClean="0"/>
              <a:t>2- استراتژی مزیت یابی و مزیت سازی</a:t>
            </a:r>
            <a:endParaRPr lang="en-US" sz="4000" b="1" dirty="0" smtClean="0"/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73238"/>
            <a:ext cx="8374063" cy="4679950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600" b="1" smtClean="0"/>
              <a:t>لازمه تداوم حضور در بازار ، یافتن ، ساختن و حفظ مزیت رقابتی است که خود نیازمند تفکر استراتژیک و استراتژی مناسب در این حوزه است.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600" b="1" smtClean="0"/>
              <a:t>گاهی مزیت ها کوتاه مدت و زمانی پایدار هستند و درنتیجه با توجه به رقابتی بودن بازارها و لزوم استفاده از فرصتها میتوان از هر نوع مزیتی استفاده کرد.</a:t>
            </a:r>
            <a:endParaRPr lang="en-US" sz="3600" b="1" dirty="0" smtClean="0"/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endParaRPr lang="en-US" sz="3600" b="1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8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38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algn="r" rtl="1" eaLnBrk="1" hangingPunct="1">
              <a:buFontTx/>
              <a:buChar char="-"/>
            </a:pPr>
            <a:r>
              <a:rPr lang="fa-IR" sz="3600" b="1" smtClean="0">
                <a:effectLst/>
              </a:rPr>
              <a:t>مزیّت ها همیشه مربوط به داشته های خود نیست بلکه میتواند حاصل ارتباط با دیگران و شبکه ها و گروه های همکار باشد.</a:t>
            </a:r>
          </a:p>
          <a:p>
            <a:pPr algn="r" rtl="1" eaLnBrk="1" hangingPunct="1">
              <a:buFontTx/>
              <a:buNone/>
            </a:pPr>
            <a:endParaRPr lang="fa-IR" sz="3600" b="1" smtClean="0">
              <a:effectLst/>
            </a:endParaRPr>
          </a:p>
          <a:p>
            <a:pPr algn="r" rtl="1" eaLnBrk="1" hangingPunct="1">
              <a:buFontTx/>
              <a:buChar char="-"/>
            </a:pPr>
            <a:r>
              <a:rPr lang="fa-IR" sz="3600" b="1" smtClean="0">
                <a:effectLst/>
              </a:rPr>
              <a:t>موفقیت این استراتژی حاصل تحقیقات بازاریابی دقیق و درست </a:t>
            </a:r>
          </a:p>
          <a:p>
            <a:pPr algn="r" rtl="1" eaLnBrk="1" hangingPunct="1">
              <a:buFontTx/>
              <a:buNone/>
            </a:pPr>
            <a:endParaRPr lang="fa-IR" sz="3600" b="1" smtClean="0">
              <a:effectLst/>
            </a:endParaRPr>
          </a:p>
          <a:p>
            <a:pPr algn="r" rtl="1" eaLnBrk="1" hangingPunct="1">
              <a:buFontTx/>
              <a:buChar char="•"/>
            </a:pPr>
            <a:r>
              <a:rPr lang="fa-IR" sz="3600" b="1" smtClean="0">
                <a:effectLst/>
              </a:rPr>
              <a:t>یعنی « مشتری شناسی ، رقیب شناسی ، محیط و بازار شناسی و خود شناسی » است.</a:t>
            </a:r>
          </a:p>
          <a:p>
            <a:pPr algn="r" rtl="1" eaLnBrk="1" hangingPunct="1">
              <a:buFontTx/>
              <a:buChar char="•"/>
            </a:pPr>
            <a:endParaRPr lang="en-US" sz="3600" b="1" dirty="0" smtClean="0">
              <a:effectLst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b="1" smtClean="0"/>
              <a:t>3- استراتژی ارتباطی</a:t>
            </a:r>
            <a:r>
              <a:rPr lang="fa-IR" smtClean="0"/>
              <a:t> </a:t>
            </a:r>
            <a:endParaRPr lang="en-US" dirty="0" smtClean="0"/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213"/>
            <a:ext cx="8569325" cy="4852987"/>
          </a:xfrm>
        </p:spPr>
        <p:txBody>
          <a:bodyPr/>
          <a:lstStyle/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یکی از عوامل مهم در شرایط رقابتی ، اطمینان از نوع روابط مناسب با انواع گروه های ذینفع است.</a:t>
            </a:r>
          </a:p>
          <a:p>
            <a:pPr algn="r" rtl="1" eaLnBrk="1" hangingPunct="1"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گروه های ذینفع شامل مشتریان ، همکاران ، صاحبان سهام، تأمین کنندگان ، توزیع کنندگان و هسته های قدرت در بازار هستند.</a:t>
            </a:r>
          </a:p>
          <a:p>
            <a:pPr algn="r" rtl="1" eaLnBrk="1" hangingPunct="1">
              <a:buFontTx/>
              <a:buChar char="-"/>
              <a:defRPr/>
            </a:pPr>
            <a:endParaRPr lang="en-US" sz="3600" b="1" dirty="0" smtClean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0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0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0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4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549275"/>
            <a:ext cx="8713787" cy="5975350"/>
          </a:xfrm>
        </p:spPr>
        <p:txBody>
          <a:bodyPr/>
          <a:lstStyle/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استراتژی ارتباطی شامل شناسائی ، جذب ، تقویت ، گسترش و حفظ ارتباط با گروه های ذینفع بویژه مشتریان است.</a:t>
            </a:r>
          </a:p>
          <a:p>
            <a:pPr algn="r" rtl="1" eaLnBrk="1" hangingPunct="1"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استراتژی ارتباطی باعث کاهش تنش و افزایش آرامش در شرایط رقابتی و بحرانی میشود.</a:t>
            </a:r>
          </a:p>
          <a:p>
            <a:pPr algn="r" eaLnBrk="1" hangingPunct="1">
              <a:buFontTx/>
              <a:buNone/>
              <a:defRPr/>
            </a:pPr>
            <a:endParaRPr lang="fa-IR" sz="3600" b="1" smtClean="0"/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3600" smtClean="0">
                <a:solidFill>
                  <a:schemeClr val="hlink"/>
                </a:solidFill>
              </a:rPr>
              <a:t>-</a:t>
            </a:r>
            <a:r>
              <a:rPr lang="fa-IR" sz="3600" b="1" smtClean="0"/>
              <a:t> استراتژی ارتباطی نوعی مزیت رقابتی بوجود میآورد.</a:t>
            </a:r>
            <a:endParaRPr lang="en-US" sz="3600" b="1" dirty="0" smtClean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2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2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42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42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569325" cy="1782762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sz="4000" b="1" smtClean="0"/>
              <a:t>4- استراتژی بازاریابی و فروش هوشمندانه و چابک</a:t>
            </a:r>
            <a:endParaRPr lang="en-US" sz="4000" b="1" dirty="0" smtClean="0"/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16113"/>
            <a:ext cx="8569325" cy="4681537"/>
          </a:xfrm>
        </p:spPr>
        <p:txBody>
          <a:bodyPr/>
          <a:lstStyle/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در رقابت آینده ، بازاریابی و فروش هوشمندانه ، زیرکانه و چابک ، جایگزین بازاریابی و فروش فعالانه  میشود.</a:t>
            </a:r>
          </a:p>
          <a:p>
            <a:pPr algn="r" rtl="1" eaLnBrk="1" hangingPunct="1"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در این استراتژی دانائی و تخصص و تحقیقات جایگزین تجربه و حدسیات میشود.</a:t>
            </a:r>
            <a:endParaRPr lang="en-US" sz="3600" b="1" dirty="0" smtClean="0"/>
          </a:p>
          <a:p>
            <a:pPr algn="r" eaLnBrk="1" hangingPunct="1">
              <a:buFontTx/>
              <a:buNone/>
              <a:defRPr/>
            </a:pPr>
            <a:endParaRPr lang="fa-IR" sz="3600" b="1" smtClean="0"/>
          </a:p>
          <a:p>
            <a:pPr algn="r" eaLnBrk="1" hangingPunct="1">
              <a:buFontTx/>
              <a:buNone/>
              <a:defRPr/>
            </a:pPr>
            <a:endParaRPr lang="en-US" sz="3600" b="1" dirty="0" smtClean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3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3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3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343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43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4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549275"/>
            <a:ext cx="8785225" cy="5832475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endParaRPr lang="fa-IR" sz="3600" b="1" smtClean="0">
              <a:solidFill>
                <a:schemeClr val="hlink"/>
              </a:solidFill>
            </a:endParaRP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3600" b="1" smtClean="0">
                <a:solidFill>
                  <a:schemeClr val="hlink"/>
                </a:solidFill>
              </a:rPr>
              <a:t>-</a:t>
            </a:r>
            <a:r>
              <a:rPr lang="fa-IR" sz="3600" b="1" smtClean="0"/>
              <a:t> </a:t>
            </a:r>
            <a:r>
              <a:rPr lang="fa-IR" sz="4000" b="1" smtClean="0"/>
              <a:t>استراتژی هوشمندانه ، مبتنی بر رقابت هوشمندانه و مدیریت هوشمندانه است .</a:t>
            </a:r>
            <a:endParaRPr lang="fa-IR" sz="4000" b="1" smtClean="0">
              <a:solidFill>
                <a:schemeClr val="hlink"/>
              </a:solidFill>
            </a:endParaRPr>
          </a:p>
          <a:p>
            <a:pPr algn="r" eaLnBrk="1" hangingPunct="1">
              <a:buFont typeface="Wingdings" pitchFamily="2" charset="2"/>
              <a:buNone/>
              <a:defRPr/>
            </a:pPr>
            <a:endParaRPr lang="fa-IR" sz="4000" b="1" smtClean="0">
              <a:solidFill>
                <a:schemeClr val="hlink"/>
              </a:solidFill>
            </a:endParaRP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000" b="1" smtClean="0">
                <a:solidFill>
                  <a:schemeClr val="hlink"/>
                </a:solidFill>
              </a:rPr>
              <a:t>-</a:t>
            </a:r>
            <a:r>
              <a:rPr lang="fa-IR" sz="4000" b="1" smtClean="0"/>
              <a:t> سرعت، سهولت و سبقت بر اساس خلاقیت، منفعت و مزیت نکات کلیدی این استراتژی هستند. </a:t>
            </a:r>
            <a:endParaRPr lang="en-US" sz="4000" b="1" dirty="0" smtClean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44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4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4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fa-IR" sz="4000" b="1" smtClean="0"/>
              <a:t>5- استراتژی بازاریابی ارزشی</a:t>
            </a:r>
            <a:endParaRPr lang="en-US" sz="4000" b="1" dirty="0" smtClean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516938" cy="4895850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600" b="1" smtClean="0"/>
              <a:t>ایجاد ارزش برای سهامداران و مشتریان رمز موفقیت این استراتژی است.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600" b="1" smtClean="0"/>
              <a:t>ارزش ها متنوع و متغیّر هستند.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600" b="1" smtClean="0"/>
              <a:t>شناخت ارزش ها از دید و نظر مشتریان و سهامداران و جهت گیری استراتژِیک بر پایه شناخت نقش مهمی در موفقیت این استراتژی دارند.</a:t>
            </a:r>
            <a:endParaRPr lang="en-US" sz="3600" b="1" dirty="0" smtClean="0"/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endParaRPr lang="en-US" sz="3600" b="1" dirty="0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5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5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5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0" grpId="0"/>
      <p:bldP spid="345091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476250"/>
            <a:ext cx="8580438" cy="5761038"/>
          </a:xfrm>
        </p:spPr>
        <p:txBody>
          <a:bodyPr/>
          <a:lstStyle/>
          <a:p>
            <a:pPr algn="r" rtl="1" eaLnBrk="1" hangingPunct="1">
              <a:buFontTx/>
              <a:buChar char="-"/>
              <a:defRPr/>
            </a:pPr>
            <a:r>
              <a:rPr lang="fa-IR" sz="4000" b="1" smtClean="0"/>
              <a:t>ارزش برای صاحبان و مشتریان گاهی تناقض دارند و نزدیک سازی آنها از وظایف مدیران استراتژیک است.</a:t>
            </a:r>
          </a:p>
          <a:p>
            <a:pPr algn="r" rtl="1" eaLnBrk="1" hangingPunct="1">
              <a:buFontTx/>
              <a:buNone/>
              <a:defRPr/>
            </a:pPr>
            <a:endParaRPr lang="fa-IR" sz="4000" b="1" smtClean="0"/>
          </a:p>
          <a:p>
            <a:pPr algn="r" rtl="1" eaLnBrk="1" hangingPunct="1">
              <a:buFontTx/>
              <a:buChar char="-"/>
              <a:defRPr/>
            </a:pPr>
            <a:r>
              <a:rPr lang="fa-IR" sz="4000" b="1" smtClean="0"/>
              <a:t>استراتژی بازاریابی ارزشی در جهت ایجاد و گسترش ارزشهای اضافی و حفظ آنهاست تا به اهداف استراتژیک دست یابد.</a:t>
            </a:r>
            <a:endParaRPr lang="en-US" sz="4000" b="1" dirty="0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46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46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fa-IR" sz="4000" b="1" smtClean="0"/>
              <a:t>6- استراتژی منزلت</a:t>
            </a:r>
            <a:endParaRPr lang="en-US" sz="4000" b="1" dirty="0" smtClean="0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84313"/>
            <a:ext cx="8713787" cy="4791075"/>
          </a:xfrm>
        </p:spPr>
        <p:txBody>
          <a:bodyPr/>
          <a:lstStyle/>
          <a:p>
            <a:pPr algn="r" rtl="1" eaLnBrk="1" hangingPunct="1">
              <a:lnSpc>
                <a:spcPct val="80000"/>
              </a:lnSpc>
              <a:buFontTx/>
              <a:buChar char="•"/>
              <a:defRPr/>
            </a:pPr>
            <a:r>
              <a:rPr lang="fa-IR" sz="3600" b="1" smtClean="0"/>
              <a:t>یکی از مهمترین اهداف استراتژیک هر بنگاه ،ایجاد منزلت در بازار و مکان یابی و جایگاه قوی در بازار است. </a:t>
            </a:r>
          </a:p>
          <a:p>
            <a:pPr algn="r" rtl="1" eaLnBrk="1" hangingPunct="1">
              <a:lnSpc>
                <a:spcPct val="80000"/>
              </a:lnSpc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lnSpc>
                <a:spcPct val="80000"/>
              </a:lnSpc>
              <a:buFontTx/>
              <a:buChar char="•"/>
              <a:defRPr/>
            </a:pPr>
            <a:r>
              <a:rPr lang="fa-IR" sz="3600" b="1" smtClean="0"/>
              <a:t>منزلت به معنای جایگاه برتر ، مثبت ومطلوب در ذهن مخاطبین است.</a:t>
            </a:r>
          </a:p>
          <a:p>
            <a:pPr algn="r" rtl="1" eaLnBrk="1" hangingPunct="1">
              <a:lnSpc>
                <a:spcPct val="80000"/>
              </a:lnSpc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lnSpc>
                <a:spcPct val="80000"/>
              </a:lnSpc>
              <a:buFontTx/>
              <a:buChar char="•"/>
              <a:defRPr/>
            </a:pPr>
            <a:r>
              <a:rPr lang="fa-IR" sz="3600" b="1" smtClean="0"/>
              <a:t>ایجاد ، تقویت و حفظ منزلت باعث بازارپذیری بیشتر ، بهتر ، سریعتر و راحت تر خواهد بود.</a:t>
            </a:r>
            <a:endParaRPr lang="en-US" sz="3600" b="1" dirty="0" smtClean="0"/>
          </a:p>
          <a:p>
            <a:pPr algn="r" rtl="1" eaLnBrk="1" hangingPunct="1">
              <a:lnSpc>
                <a:spcPct val="80000"/>
              </a:lnSpc>
              <a:buFontTx/>
              <a:buChar char="•"/>
              <a:defRPr/>
            </a:pPr>
            <a:endParaRPr lang="en-US" sz="3600" b="1" dirty="0" smtClean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4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7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47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7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3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642350" cy="6264275"/>
          </a:xfrm>
        </p:spPr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sz="4000" b="1" smtClean="0"/>
              <a:t>منزلت نوعی حسّ ارجحیّت در مشتری ایجاد می کند.</a:t>
            </a:r>
          </a:p>
          <a:p>
            <a:pPr algn="r" rtl="1" eaLnBrk="1" hangingPunct="1">
              <a:buFontTx/>
              <a:buNone/>
              <a:defRPr/>
            </a:pPr>
            <a:endParaRPr lang="fa-IR" sz="4000" b="1" smtClean="0"/>
          </a:p>
          <a:p>
            <a:pPr algn="r" rtl="1" eaLnBrk="1" hangingPunct="1">
              <a:buFontTx/>
              <a:buChar char="•"/>
              <a:defRPr/>
            </a:pPr>
            <a:r>
              <a:rPr lang="fa-IR" sz="4000" b="1" smtClean="0"/>
              <a:t>منزلت سازی نیازمند تداوم رفتار و حضور و ارتباط با بازار است و پدیده ای استراتژیک است.</a:t>
            </a:r>
          </a:p>
          <a:p>
            <a:pPr algn="r" rtl="1" eaLnBrk="1" hangingPunct="1">
              <a:buFontTx/>
              <a:buNone/>
              <a:defRPr/>
            </a:pPr>
            <a:endParaRPr lang="fa-IR" sz="4000" b="1" smtClean="0"/>
          </a:p>
          <a:p>
            <a:pPr algn="r" rtl="1" eaLnBrk="1" hangingPunct="1">
              <a:buFontTx/>
              <a:buChar char="•"/>
              <a:defRPr/>
            </a:pPr>
            <a:r>
              <a:rPr lang="fa-IR" sz="4000" b="1" smtClean="0"/>
              <a:t>منزلت باعث تقویت نام و نشان میشود و گاهی مدیریت نام و نشان باعث منزلت بهتر میگردد.</a:t>
            </a:r>
            <a:endParaRPr lang="en-US" sz="4000" b="1" dirty="0" smtClean="0"/>
          </a:p>
          <a:p>
            <a:pPr algn="r" rtl="1" eaLnBrk="1" hangingPunct="1">
              <a:buFontTx/>
              <a:buChar char="•"/>
              <a:defRPr/>
            </a:pPr>
            <a:endParaRPr lang="fa-IR" sz="40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en-US" sz="4000" b="1" dirty="0" smtClean="0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8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48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48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00213"/>
            <a:ext cx="8569325" cy="4933950"/>
          </a:xfrm>
        </p:spPr>
        <p:txBody>
          <a:bodyPr/>
          <a:lstStyle/>
          <a:p>
            <a:pPr algn="r" rtl="1"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endParaRPr lang="fa-IR" sz="2000" b="1" smtClean="0"/>
          </a:p>
          <a:p>
            <a:pPr algn="r" rtl="1"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fa-IR" sz="3600" b="1" smtClean="0"/>
              <a:t>استراتژی توسعه برای افزایش ، دگرگونی و گسترش فعالیت ها و عملکرد های سازمان است و باید متناسب با امکانات داخلی و فرصتهای خارج از سازمان یا محیطی صورت پذیرد . </a:t>
            </a:r>
          </a:p>
          <a:p>
            <a:pPr algn="r" rtl="1"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fa-IR" sz="3600" b="1" smtClean="0"/>
              <a:t>استراتژیهای توسعه محصول ، توسعه بازار و توسعه  محصول/ بازار از انواع استراتژی های توسعه هستند وبرای شرکتهائی مناسب میباشند که دارای امکانات ، انگیزش و آمادگی برای رشد و پیشرفت هستند . </a:t>
            </a:r>
            <a:endParaRPr lang="en-US" sz="3600" b="1" dirty="0" smtClean="0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3851275" y="404813"/>
            <a:ext cx="4883150" cy="823912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1">
              <a:spcBef>
                <a:spcPct val="20000"/>
              </a:spcBef>
              <a:buClr>
                <a:srgbClr val="FFFF00"/>
              </a:buClr>
              <a:buSzPct val="90000"/>
              <a:buFont typeface="Wingdings" pitchFamily="2" charset="2"/>
              <a:buChar char="§"/>
              <a:defRPr/>
            </a:pPr>
            <a:r>
              <a:rPr lang="fa-IR" sz="4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استراتژی توسعه :</a:t>
            </a:r>
            <a:endParaRPr lang="en-US" sz="4800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4800" b="1" smtClean="0">
                <a:solidFill>
                  <a:srgbClr val="FFFF66"/>
                </a:solidFill>
              </a:rPr>
              <a:t>نکات کلیدی در استراتژی های مؤثر</a:t>
            </a:r>
            <a:r>
              <a:rPr lang="fa-IR" sz="4800" b="1" smtClean="0"/>
              <a:t> </a:t>
            </a:r>
            <a:endParaRPr lang="en-US" sz="4800" b="1" dirty="0" smtClean="0"/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000" b="1" smtClean="0">
                <a:solidFill>
                  <a:schemeClr val="hlink"/>
                </a:solidFill>
              </a:rPr>
              <a:t>کیفیت عالی</a:t>
            </a:r>
            <a:r>
              <a:rPr lang="fa-IR" sz="4000" smtClean="0"/>
              <a:t> 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endParaRPr lang="fa-IR" sz="4000" smtClean="0"/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000" smtClean="0"/>
              <a:t>مشتری خواهان بهترین کیفیت با در نظر گرفتن ابعاد پنجگانه کیفیت یعنی ” عملکرد ، مشخصات ، قابلیت اتکاء ، جذابیت ( انطباق با خواستها ) و دوام“  هستند.</a:t>
            </a:r>
            <a:endParaRPr lang="en-US" sz="4000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18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8229600" cy="5761037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400" b="1" smtClean="0"/>
              <a:t>- امروزه شرکتهای بزرگ جهانی مانند- </a:t>
            </a:r>
            <a:r>
              <a:rPr lang="en-ZA" sz="4400" b="1" dirty="0" smtClean="0"/>
              <a:t>MOTOROLA ,IBM </a:t>
            </a:r>
            <a:r>
              <a:rPr lang="fa-IR" sz="4400" b="1" smtClean="0"/>
              <a:t> سعی کرده اند تا به استاندارد 999/99درصد برسند.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44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400" b="1" smtClean="0"/>
              <a:t>- استراتژی کیفیت برتر بیانگر باور کیفیّت و رعایت آن برای همیشه و رضایت مشتریان است .</a:t>
            </a:r>
            <a:endParaRPr lang="en-US" sz="4400" b="1" dirty="0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50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0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0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0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smtClean="0"/>
              <a:t> </a:t>
            </a:r>
            <a:r>
              <a:rPr lang="fa-IR" sz="4800" b="1" smtClean="0">
                <a:solidFill>
                  <a:schemeClr val="hlink"/>
                </a:solidFill>
              </a:rPr>
              <a:t>قابل اتکا بودن</a:t>
            </a:r>
            <a:endParaRPr lang="en-US" sz="4800" b="1" dirty="0" smtClean="0">
              <a:solidFill>
                <a:schemeClr val="hlink"/>
              </a:solidFill>
            </a:endParaRP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205038"/>
            <a:ext cx="8229600" cy="4033837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000" smtClean="0"/>
              <a:t>در بازاریابی نوین مشتریان خواهان محصولاتی هستند که تولید کنندگان آنها قابل اتکاء باشند . قابلیت اتکاء بودن شامل انجام درست تعهدات و قول و قرارها و تداوم حضور درحرفه است.</a:t>
            </a:r>
            <a:endParaRPr lang="en-US" sz="4000" dirty="0" smtClean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1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1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51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3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3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229600" cy="504825"/>
          </a:xfrm>
        </p:spPr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sz="4000" b="1" smtClean="0"/>
              <a:t> </a:t>
            </a:r>
            <a:r>
              <a:rPr lang="fa-IR" b="1" smtClean="0">
                <a:solidFill>
                  <a:schemeClr val="hlink"/>
                </a:solidFill>
              </a:rPr>
              <a:t>قیمت مناسب</a:t>
            </a:r>
            <a:endParaRPr lang="en-US" b="1" dirty="0" smtClean="0">
              <a:solidFill>
                <a:schemeClr val="hlink"/>
              </a:solidFill>
            </a:endParaRPr>
          </a:p>
        </p:txBody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00213"/>
            <a:ext cx="8769350" cy="4824412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فرمول تعیین قیمت در بازاریابی نوین مانند گذشته نیست . رقابت فشرده باعث شده است تا شرکتها برای سود آوری به کاهش قیمت ها بپردازند. به عبارتی فرمولهای تعیین قیمت در گذشته و حال بشرح زیر است: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endParaRPr lang="fa-IR" sz="3600" b="1" smtClean="0"/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قیمت فروش= سود+ هزینه ها                 روش گذشته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سود= هزینه ها- قیمت فروش                  روش جدید</a:t>
            </a:r>
            <a:endParaRPr lang="en-US" sz="3600" b="1" dirty="0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2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2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2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52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2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2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2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52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352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58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400" b="1" smtClean="0"/>
              <a:t>مطلوب و مناسب بودن قیمت با توجه به شرایط بازار و ارتباط قیمت با سایر عناصر آمیخته بازاریابی و نوع مشتریان خواهد بود.</a:t>
            </a:r>
            <a:endParaRPr lang="en-US" sz="4400" b="1" dirty="0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53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b="1" smtClean="0"/>
              <a:t> </a:t>
            </a:r>
            <a:r>
              <a:rPr lang="fa-IR" b="1" smtClean="0">
                <a:solidFill>
                  <a:schemeClr val="hlink"/>
                </a:solidFill>
              </a:rPr>
              <a:t>انعطاف پذیری</a:t>
            </a:r>
            <a:endParaRPr lang="en-US" b="1" dirty="0" smtClean="0">
              <a:solidFill>
                <a:schemeClr val="hlink"/>
              </a:solidFill>
            </a:endParaRP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400" smtClean="0"/>
              <a:t>با توجه به تغییر یافتن دائمی شرایط بازار ، نیازها ، سلیقه ها ، انتظارات ، امکانات ، ترجیحات و ترکیب مشتریان و عملکرد رقبا، بازاریابان باید با انعطاف پذیری زیاد، واکنش سریع نشان دهند.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endParaRPr lang="en-US" sz="44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4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b="1" smtClean="0"/>
              <a:t> </a:t>
            </a:r>
            <a:r>
              <a:rPr lang="fa-IR" b="1" smtClean="0">
                <a:solidFill>
                  <a:schemeClr val="hlink"/>
                </a:solidFill>
              </a:rPr>
              <a:t>خدمات فراگیر</a:t>
            </a:r>
            <a:r>
              <a:rPr lang="fa-IR" b="1" smtClean="0"/>
              <a:t> </a:t>
            </a:r>
            <a:endParaRPr lang="en-US" b="1" dirty="0" smtClean="0"/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229600" cy="5545137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mtClean="0"/>
              <a:t>اگرچه خدمات پس از فروش بسیار ارزنده است و باعث وفاداری مشتریان به محصول و شرکت میگردد ، اما فراموش نباید کرد که خدمات قبل از فروش و در جریان فروش به شکلهای مختلف و از جمله خدمات رایگان در بعضی موارد یک ضرورت برای بازاریابی موفق است و باعث جذب و جلب مشتریان می گردد. 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fa-IR" smtClean="0"/>
              <a:t>یکی از تحقیقات اخیر بازاریابی در مورد علل گرایش مشتریان بسوی رقبا نشان می دهد که ده </a:t>
            </a:r>
            <a:r>
              <a:rPr lang="fa-IR" u="sng" smtClean="0"/>
              <a:t>درصد آن ناشی از محصولات ضعیف و چهل درصد ناشی</a:t>
            </a:r>
            <a:r>
              <a:rPr lang="fa-IR" smtClean="0"/>
              <a:t> از ضعف خدمات شرکتها بوده است.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53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55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5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5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5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b="1" smtClean="0"/>
              <a:t> </a:t>
            </a:r>
            <a:r>
              <a:rPr lang="fa-IR" b="1" smtClean="0">
                <a:solidFill>
                  <a:schemeClr val="hlink"/>
                </a:solidFill>
              </a:rPr>
              <a:t>سرعت وتازگی ( مدیریت زمان)</a:t>
            </a:r>
            <a:endParaRPr lang="en-US" b="1" dirty="0" smtClean="0">
              <a:solidFill>
                <a:schemeClr val="hlink"/>
              </a:solidFill>
            </a:endParaRPr>
          </a:p>
        </p:txBody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3629025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fa-IR" sz="4000" smtClean="0"/>
              <a:t>مشتریان امروز ترجیح میدهند تا محصولات دلخواه و مطابق سلیقه خود را در کوتاه ترین مدت و زمان دریافت کنند. آنها در جستجوی ” سرعت و تازگی ” هستند. ” مدیریت زمان ” در بازاریابی نقش مهمی دارد.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endParaRPr lang="fa-IR" sz="4000" smtClean="0"/>
          </a:p>
          <a:p>
            <a:pPr algn="r" eaLnBrk="1" hangingPunct="1">
              <a:buFont typeface="Wingdings" pitchFamily="2" charset="2"/>
              <a:buNone/>
              <a:defRPr/>
            </a:pPr>
            <a:endParaRPr lang="en-US" sz="4000" dirty="0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6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6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56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56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5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765175"/>
            <a:ext cx="8229600" cy="5327650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000" b="1" smtClean="0"/>
              <a:t>شرکت تویوتا هم اکنون برای مشتریان خود در توکیو و اوزاکا امکانی فراهم ساخته است تا اتومبیلهای خود را براساس سیستم </a:t>
            </a:r>
            <a:r>
              <a:rPr lang="en-ZA" sz="4000" b="1" dirty="0" smtClean="0"/>
              <a:t>CAD</a:t>
            </a:r>
            <a:r>
              <a:rPr lang="fa-IR" sz="4000" b="1" smtClean="0"/>
              <a:t> در نمایشگاه های اتومبیل طراحی کرده و در مدت 5 روز آنرا دریافت کنند.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40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000" b="1" smtClean="0"/>
              <a:t>5 روز برای کلیه امور سفارش دادن ، برنامه ریزی تولید، تولید، آزمایش و حمل است.</a:t>
            </a:r>
            <a:endParaRPr lang="en-US" sz="4000" b="1" dirty="0" smtClean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57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57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a-IR" b="1" smtClean="0"/>
              <a:t>استراتژی ارزش برای سهامداران</a:t>
            </a:r>
            <a:endParaRPr lang="en-US" b="1" dirty="0" smtClean="0"/>
          </a:p>
        </p:txBody>
      </p:sp>
      <p:sp>
        <p:nvSpPr>
          <p:cNvPr id="358403" name="Rectangle 3"/>
          <p:cNvSpPr>
            <a:spLocks noChangeArrowheads="1"/>
          </p:cNvSpPr>
          <p:nvPr/>
        </p:nvSpPr>
        <p:spPr bwMode="auto">
          <a:xfrm>
            <a:off x="323850" y="1916113"/>
            <a:ext cx="8640763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•"/>
              <a:defRPr/>
            </a:pPr>
            <a:r>
              <a:rPr lang="fa-I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a-IR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بازاریابی فرایند مدیریت برای جستجوی حداکثر بازده برای سهامداران  از طریق تنظیم و بکارگیری استراتژی هائی است که روابطی مطمئن با مشتریان ارزشمند بوجود آورد و باعث مزیت متمایز پایدار گردد.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fa-IR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Tx/>
              <a:buChar char="•"/>
              <a:defRPr/>
            </a:pPr>
            <a:r>
              <a:rPr lang="fa-IR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اساسی ترین اصل بازاریابی ارزشی این است که استراتژی های بازاریابی باید بر پایه نقش و سهم خالص آنها در ایجاد ارزش برای سهامداران ، مورد قضاوت قرار گیرند . </a:t>
            </a:r>
            <a:endParaRPr lang="en-US" sz="32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8404" name="Text Box 4"/>
          <p:cNvSpPr txBox="1">
            <a:spLocks noChangeArrowheads="1"/>
          </p:cNvSpPr>
          <p:nvPr/>
        </p:nvSpPr>
        <p:spPr bwMode="auto">
          <a:xfrm>
            <a:off x="5580063" y="1125538"/>
            <a:ext cx="2973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fa-I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بازاریابی ارزشی</a:t>
            </a:r>
            <a:endParaRPr lang="en-US" sz="3200" b="1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8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840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840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8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840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840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8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02" grpId="0"/>
      <p:bldP spid="358403" grpId="0"/>
      <p:bldP spid="3584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57338"/>
            <a:ext cx="8569325" cy="4967287"/>
          </a:xfrm>
        </p:spPr>
        <p:txBody>
          <a:bodyPr/>
          <a:lstStyle/>
          <a:p>
            <a:pPr algn="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endParaRPr lang="fa-IR" sz="3600" b="1" smtClean="0"/>
          </a:p>
          <a:p>
            <a:pPr algn="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fa-IR" sz="4000" b="1" smtClean="0"/>
              <a:t>همانگونه که از عنوان آن مشخص میگردد ، این استراتژی برای کاستن فعالیت های زیان ده و نا مناسب سازمانهاست . استراتژی  های کاهش ممکن است بصورت کاهش نیروی انسانی ، خطوط محصول و تولید ، بازارها و عملکرد باشد . این نوع استراتژی در شرایط بحران ، رکود و کسادی بیشتر کار ساز است . </a:t>
            </a:r>
            <a:endParaRPr lang="en-US" sz="4000" b="1" dirty="0" smtClean="0"/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3995738" y="476250"/>
            <a:ext cx="4594225" cy="823913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1">
              <a:spcBef>
                <a:spcPct val="20000"/>
              </a:spcBef>
              <a:buClr>
                <a:srgbClr val="FFFF00"/>
              </a:buClr>
              <a:buSzPct val="90000"/>
              <a:buFont typeface="Wingdings" pitchFamily="2" charset="2"/>
              <a:buChar char="§"/>
              <a:defRPr/>
            </a:pPr>
            <a:r>
              <a:rPr lang="fa-IR" sz="4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استراتژی کاهش : </a:t>
            </a:r>
            <a:endParaRPr lang="en-US" sz="4800" b="1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333375"/>
            <a:ext cx="8785225" cy="6264275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defRPr/>
            </a:pPr>
            <a:r>
              <a:rPr lang="fa-IR" sz="2400" b="1" smtClean="0"/>
              <a:t>ارزش برای سهامداران آغاز و پایان این رویکرد جدید بازاریابی استراتژیک است .</a:t>
            </a:r>
          </a:p>
          <a:p>
            <a:pPr algn="r" rtl="1" eaLnBrk="1" hangingPunct="1">
              <a:lnSpc>
                <a:spcPct val="90000"/>
              </a:lnSpc>
              <a:defRPr/>
            </a:pPr>
            <a:endParaRPr lang="fa-IR" sz="2400" b="1" smtClean="0"/>
          </a:p>
          <a:p>
            <a:pPr algn="r" rtl="1" eaLnBrk="1" hangingPunct="1">
              <a:lnSpc>
                <a:spcPct val="90000"/>
              </a:lnSpc>
              <a:defRPr/>
            </a:pPr>
            <a:r>
              <a:rPr lang="fa-IR" sz="2400" b="1" smtClean="0"/>
              <a:t>در بازاریابی پیشرفته نوعی تناقض بوجود میاید . مدیران ارشد از یکطرف تأکید بر مشتریان را لازمه موفقیت کسب و کار میدانند و از طرف دیگر تأکید بر حداکثر سازی ارزش برای سهامداران را بعنوان هدف مرکزی و اصلی بنگاه میدانند .و در نتیجه بین  آگاه کردن مشتری ، میزان فروش و سهم بازار از یکطرف و افزایش ارزش برای سهامداران از طرف دیگر رابطه مطمئنی پیدا نمی کنند .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z="2400" b="1" smtClean="0"/>
          </a:p>
          <a:p>
            <a:pPr algn="r" rtl="1" eaLnBrk="1" hangingPunct="1">
              <a:lnSpc>
                <a:spcPct val="90000"/>
              </a:lnSpc>
              <a:defRPr/>
            </a:pPr>
            <a:r>
              <a:rPr lang="fa-IR" sz="2400" b="1" smtClean="0"/>
              <a:t>ارزش برای سهامداران در سود نیست بلکه در جریان نقدی تنزیل شده می باشد .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 b="1" dirty="0" smtClean="0"/>
          </a:p>
          <a:p>
            <a:pPr algn="r" rtl="1" eaLnBrk="1" hangingPunct="1">
              <a:lnSpc>
                <a:spcPct val="90000"/>
              </a:lnSpc>
              <a:defRPr/>
            </a:pPr>
            <a:r>
              <a:rPr lang="en-US" sz="2400" b="1" dirty="0" smtClean="0"/>
              <a:t> </a:t>
            </a:r>
            <a:r>
              <a:rPr lang="fa-IR" sz="2400" b="1" smtClean="0"/>
              <a:t>در دنیای امروز شرکتها مزیت رقابتی پایدار را در بازاریابی جستجو می کنند و نه تولید و خدمات. به همین دلیل برون سپاری </a:t>
            </a:r>
            <a:r>
              <a:rPr lang="en-US" sz="2400" b="1" dirty="0" smtClean="0"/>
              <a:t>Outsourcing</a:t>
            </a:r>
            <a:r>
              <a:rPr lang="fa-IR" sz="2400" b="1" smtClean="0"/>
              <a:t> در تولید و خدمات در حال فزونی است . و بیشترین تلاش شرکتها روی تحلیل نیازهای مشتریان و یافتن تکنولوژیهای جدید و محصولات تازه برای پاسخگوئی به نیازهاست .</a:t>
            </a:r>
            <a:r>
              <a:rPr lang="fa-IR" sz="2400" smtClean="0"/>
              <a:t> </a:t>
            </a:r>
            <a:endParaRPr lang="en-US" sz="24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9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9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9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59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594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 anchorCtr="1"/>
          <a:lstStyle/>
          <a:p>
            <a:pPr eaLnBrk="1" hangingPunct="1">
              <a:defRPr/>
            </a:pPr>
            <a:r>
              <a:rPr lang="fa-IR" b="1" smtClean="0">
                <a:solidFill>
                  <a:schemeClr val="tx1"/>
                </a:solidFill>
              </a:rPr>
              <a:t>راه های افزایش ارزش برای سهامداران</a:t>
            </a:r>
            <a:r>
              <a:rPr lang="fa-IR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642350" cy="4525963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1- سرعت نقدینگی </a:t>
            </a:r>
            <a:r>
              <a:rPr lang="en-US" sz="3600" b="1" dirty="0" smtClean="0"/>
              <a:t>ACCELERATION OF CASH FIOWS</a:t>
            </a:r>
            <a:endParaRPr lang="fa-IR" sz="36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 </a:t>
            </a:r>
            <a:r>
              <a:rPr lang="fa-IR" b="1" smtClean="0"/>
              <a:t>هر اندازه پول دریافتی سریعتر باشد ارزشمند تر است . در نتیجه بازاریابی باید به گونه ای باشد که مشتریان را متقاعد کند که زودتر بخرند و پرداخت کنند ، تا ارزش برای سهامدارن بهبود می یابد.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en-US" sz="3600" b="1" dirty="0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60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0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60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50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476250"/>
            <a:ext cx="8497887" cy="5976938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2- افزایش نقدینگی ( از طریق افزایش و درآمدها و کاهش هزینه ها )</a:t>
            </a:r>
          </a:p>
          <a:p>
            <a:pPr algn="r" rtl="1" eaLnBrk="1" hangingPunct="1">
              <a:defRPr/>
            </a:pPr>
            <a:endParaRPr lang="fa-IR" sz="36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b="1" smtClean="0"/>
              <a:t>بسیاری از استراتژی های بازاریابی در جهت افزایش در آمدها شکل میگیرند. بازاریابی ارتباط با مشتریان و مدیریت ارتباط با مشتریان نوعی جهت گیری استراتژیک برای افزایش سود بخشی برای مشتریان است . </a:t>
            </a:r>
            <a:endParaRPr lang="en-US" b="1" dirty="0" smtClean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61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61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smtClean="0"/>
              <a:t>3- کاهش آسیب پذیری نقدینگی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mtClean="0"/>
              <a:t>  </a:t>
            </a:r>
            <a:r>
              <a:rPr lang="fa-IR" b="1" smtClean="0"/>
              <a:t>نقدینگی پیش بینی شده میتواند تحت تأثیر اقدامات رقابتی یا تغییرات تقاضا آسیب پذیر باشد . به همین دلیل بازاریابی استراتژیک میکوشد تا اقدامات رقابتی و گرایشات بازار را بشناسد و نسبت به آنها واکنش نشان دهد .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b="1" smtClean="0"/>
              <a:t>یکی از وظایف کلیدی بازاریابی ، کاهش آسیب پذیری نقدینگی از طریق پیش بینی و برنامه ریزی تغییرات محیطی است .</a:t>
            </a:r>
            <a:r>
              <a:rPr lang="fa-IR" smtClean="0"/>
              <a:t> </a:t>
            </a:r>
            <a:endParaRPr lang="en-US" dirty="0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2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2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62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62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624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229600" cy="5688012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000" b="1" smtClean="0"/>
              <a:t>4- جمع کردن ارزش بلند مدت از طریق سرمایه گذاری و ارائه های دارائی ها محسوس و غیر محسوس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4000" b="1" smtClean="0"/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smtClean="0"/>
              <a:t> </a:t>
            </a:r>
            <a:r>
              <a:rPr lang="fa-IR" sz="3600" b="1" smtClean="0"/>
              <a:t>این راه و روش نتیجه اجرای موفقیت آمیز سه راه کار قبلی است . مهمترین دارائی غیر محسوس، استراتژی نام و نشان و روابط با مشتریان است .</a:t>
            </a:r>
            <a:endParaRPr lang="en-US" sz="3600" b="1" dirty="0" smtClean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3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63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63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rtl="1" eaLnBrk="1" hangingPunct="1">
              <a:defRPr/>
            </a:pPr>
            <a:r>
              <a:rPr lang="fa-IR" b="1" smtClean="0"/>
              <a:t>شرایط برای محصول جدید </a:t>
            </a:r>
            <a:endParaRPr lang="en-US" b="1" dirty="0" smtClean="0"/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>
                <a:cs typeface="Times New Roman" pitchFamily="18" charset="0"/>
              </a:rPr>
              <a:t>۱</a:t>
            </a:r>
            <a:r>
              <a:rPr lang="fa-IR" b="1" smtClean="0"/>
              <a:t>-</a:t>
            </a:r>
            <a:r>
              <a:rPr lang="fa-IR" smtClean="0"/>
              <a:t> </a:t>
            </a:r>
            <a:r>
              <a:rPr lang="fa-IR" b="1" smtClean="0"/>
              <a:t>وجود تقاضای مناسب برای محصول در بازار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/>
              <a:t>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/>
              <a:t>٢- داشتن عوامل گوناگون تولید در شرکت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/>
              <a:t>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/>
              <a:t>٣- پتانسیل افزایش سود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>
                <a:cs typeface="Times New Roman" pitchFamily="18" charset="0"/>
              </a:rPr>
              <a:t>۴</a:t>
            </a:r>
            <a:r>
              <a:rPr lang="fa-IR" b="1" smtClean="0"/>
              <a:t>- مناسب بودن برای سایر محصولات شرکت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smtClean="0">
                <a:cs typeface="Times New Roman" pitchFamily="18" charset="0"/>
              </a:rPr>
              <a:t>۵</a:t>
            </a:r>
            <a:r>
              <a:rPr lang="fa-IR" b="1" smtClean="0"/>
              <a:t>- داشتن امکانات بازاریابی و توزیع </a:t>
            </a:r>
            <a:endParaRPr lang="en-US" b="1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8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8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8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8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28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8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8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28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8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8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28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8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8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28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8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8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28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8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8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28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8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8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28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06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pPr rtl="1" eaLnBrk="1" hangingPunct="1">
              <a:defRPr/>
            </a:pPr>
            <a:r>
              <a:rPr lang="fa-IR" b="1" smtClean="0">
                <a:solidFill>
                  <a:srgbClr val="FF0000"/>
                </a:solidFill>
              </a:rPr>
              <a:t>استراتژی محصول جدید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329731" name="Text Box 3"/>
          <p:cNvSpPr txBox="1">
            <a:spLocks noChangeArrowheads="1"/>
          </p:cNvSpPr>
          <p:nvPr/>
        </p:nvSpPr>
        <p:spPr bwMode="auto">
          <a:xfrm>
            <a:off x="395288" y="2781300"/>
            <a:ext cx="2146300" cy="1095375"/>
          </a:xfrm>
          <a:prstGeom prst="rect">
            <a:avLst/>
          </a:prstGeom>
          <a:noFill/>
          <a:ln w="28575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a-I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ایده زائی و</a:t>
            </a:r>
          </a:p>
          <a:p>
            <a:pPr algn="ctr">
              <a:defRPr/>
            </a:pPr>
            <a:r>
              <a:rPr lang="fa-I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ایده یابی</a:t>
            </a:r>
            <a:r>
              <a:rPr lang="fa-IR"/>
              <a:t> </a:t>
            </a:r>
            <a:endParaRPr lang="en-US" dirty="0"/>
          </a:p>
        </p:txBody>
      </p:sp>
      <p:sp>
        <p:nvSpPr>
          <p:cNvPr id="329732" name="Text Box 4"/>
          <p:cNvSpPr txBox="1">
            <a:spLocks noChangeArrowheads="1"/>
          </p:cNvSpPr>
          <p:nvPr/>
        </p:nvSpPr>
        <p:spPr bwMode="auto">
          <a:xfrm>
            <a:off x="2987675" y="2781300"/>
            <a:ext cx="2736850" cy="1095375"/>
          </a:xfrm>
          <a:prstGeom prst="rect">
            <a:avLst/>
          </a:prstGeom>
          <a:noFill/>
          <a:ln w="28575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a-I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صافی و غربال کردن ایده ها</a:t>
            </a:r>
            <a:r>
              <a:rPr lang="fa-IR" sz="3200" b="1">
                <a:solidFill>
                  <a:srgbClr val="FF0000"/>
                </a:solidFill>
              </a:rPr>
              <a:t> </a:t>
            </a:r>
            <a:r>
              <a:rPr lang="fa-IR"/>
              <a:t> </a:t>
            </a:r>
            <a:endParaRPr lang="en-US" dirty="0"/>
          </a:p>
        </p:txBody>
      </p:sp>
      <p:sp>
        <p:nvSpPr>
          <p:cNvPr id="329733" name="Text Box 5"/>
          <p:cNvSpPr txBox="1">
            <a:spLocks noChangeArrowheads="1"/>
          </p:cNvSpPr>
          <p:nvPr/>
        </p:nvSpPr>
        <p:spPr bwMode="auto">
          <a:xfrm>
            <a:off x="6156325" y="2781300"/>
            <a:ext cx="2232025" cy="1095375"/>
          </a:xfrm>
          <a:prstGeom prst="rect">
            <a:avLst/>
          </a:prstGeom>
          <a:noFill/>
          <a:ln w="28575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a-I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تجزیه و تحلیل تجاری </a:t>
            </a:r>
            <a:r>
              <a:rPr lang="fa-IR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9734" name="Text Box 6"/>
          <p:cNvSpPr txBox="1">
            <a:spLocks noChangeArrowheads="1"/>
          </p:cNvSpPr>
          <p:nvPr/>
        </p:nvSpPr>
        <p:spPr bwMode="auto">
          <a:xfrm>
            <a:off x="611188" y="4292600"/>
            <a:ext cx="2232025" cy="1095375"/>
          </a:xfrm>
          <a:prstGeom prst="rect">
            <a:avLst/>
          </a:prstGeom>
          <a:noFill/>
          <a:ln w="28575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a-I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پرورش محصول</a:t>
            </a:r>
            <a:r>
              <a:rPr lang="fa-IR"/>
              <a:t> </a:t>
            </a:r>
            <a:endParaRPr lang="en-US" dirty="0"/>
          </a:p>
        </p:txBody>
      </p:sp>
      <p:sp>
        <p:nvSpPr>
          <p:cNvPr id="329735" name="Text Box 7"/>
          <p:cNvSpPr txBox="1">
            <a:spLocks noChangeArrowheads="1"/>
          </p:cNvSpPr>
          <p:nvPr/>
        </p:nvSpPr>
        <p:spPr bwMode="auto">
          <a:xfrm>
            <a:off x="3276600" y="4292600"/>
            <a:ext cx="2232025" cy="1095375"/>
          </a:xfrm>
          <a:prstGeom prst="rect">
            <a:avLst/>
          </a:prstGeom>
          <a:noFill/>
          <a:ln w="28575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a-I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بازاریابی آزمایشی </a:t>
            </a:r>
            <a:r>
              <a:rPr lang="fa-IR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9736" name="Text Box 8"/>
          <p:cNvSpPr txBox="1">
            <a:spLocks noChangeArrowheads="1"/>
          </p:cNvSpPr>
          <p:nvPr/>
        </p:nvSpPr>
        <p:spPr bwMode="auto">
          <a:xfrm>
            <a:off x="5940425" y="4292600"/>
            <a:ext cx="2016125" cy="1095375"/>
          </a:xfrm>
          <a:prstGeom prst="rect">
            <a:avLst/>
          </a:prstGeom>
          <a:noFill/>
          <a:ln w="28575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a-I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معرفی به بازار</a:t>
            </a:r>
            <a:r>
              <a:rPr lang="fa-IR" sz="3200" b="1">
                <a:solidFill>
                  <a:srgbClr val="FF0000"/>
                </a:solidFill>
              </a:rPr>
              <a:t> </a:t>
            </a:r>
            <a:endParaRPr lang="en-US" dirty="0"/>
          </a:p>
        </p:txBody>
      </p:sp>
      <p:sp>
        <p:nvSpPr>
          <p:cNvPr id="329737" name="AutoShape 9"/>
          <p:cNvSpPr>
            <a:spLocks noChangeArrowheads="1"/>
          </p:cNvSpPr>
          <p:nvPr/>
        </p:nvSpPr>
        <p:spPr bwMode="auto">
          <a:xfrm>
            <a:off x="2555875" y="3284538"/>
            <a:ext cx="431800" cy="288925"/>
          </a:xfrm>
          <a:prstGeom prst="rightArrow">
            <a:avLst>
              <a:gd name="adj1" fmla="val 50000"/>
              <a:gd name="adj2" fmla="val 3736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29738" name="AutoShape 10"/>
          <p:cNvSpPr>
            <a:spLocks noChangeArrowheads="1"/>
          </p:cNvSpPr>
          <p:nvPr/>
        </p:nvSpPr>
        <p:spPr bwMode="auto">
          <a:xfrm>
            <a:off x="5508625" y="4652963"/>
            <a:ext cx="431800" cy="288925"/>
          </a:xfrm>
          <a:prstGeom prst="rightArrow">
            <a:avLst>
              <a:gd name="adj1" fmla="val 50000"/>
              <a:gd name="adj2" fmla="val 3736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29739" name="AutoShape 11"/>
          <p:cNvSpPr>
            <a:spLocks noChangeArrowheads="1"/>
          </p:cNvSpPr>
          <p:nvPr/>
        </p:nvSpPr>
        <p:spPr bwMode="auto">
          <a:xfrm>
            <a:off x="2843213" y="4652963"/>
            <a:ext cx="431800" cy="288925"/>
          </a:xfrm>
          <a:prstGeom prst="rightArrow">
            <a:avLst>
              <a:gd name="adj1" fmla="val 50000"/>
              <a:gd name="adj2" fmla="val 3736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29740" name="AutoShape 12"/>
          <p:cNvSpPr>
            <a:spLocks noChangeArrowheads="1"/>
          </p:cNvSpPr>
          <p:nvPr/>
        </p:nvSpPr>
        <p:spPr bwMode="auto">
          <a:xfrm>
            <a:off x="5724525" y="3141663"/>
            <a:ext cx="431800" cy="288925"/>
          </a:xfrm>
          <a:prstGeom prst="rightArrow">
            <a:avLst>
              <a:gd name="adj1" fmla="val 50000"/>
              <a:gd name="adj2" fmla="val 3736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29741" name="Line 13"/>
          <p:cNvSpPr>
            <a:spLocks noChangeShapeType="1"/>
          </p:cNvSpPr>
          <p:nvPr/>
        </p:nvSpPr>
        <p:spPr bwMode="auto">
          <a:xfrm>
            <a:off x="8388350" y="3284538"/>
            <a:ext cx="2889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29742" name="Line 14"/>
          <p:cNvSpPr>
            <a:spLocks noChangeShapeType="1"/>
          </p:cNvSpPr>
          <p:nvPr/>
        </p:nvSpPr>
        <p:spPr bwMode="auto">
          <a:xfrm>
            <a:off x="8675688" y="3284538"/>
            <a:ext cx="0" cy="7207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29743" name="Line 15"/>
          <p:cNvSpPr>
            <a:spLocks noChangeShapeType="1"/>
          </p:cNvSpPr>
          <p:nvPr/>
        </p:nvSpPr>
        <p:spPr bwMode="auto">
          <a:xfrm flipH="1">
            <a:off x="323850" y="4005263"/>
            <a:ext cx="835183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29744" name="Line 16"/>
          <p:cNvSpPr>
            <a:spLocks noChangeShapeType="1"/>
          </p:cNvSpPr>
          <p:nvPr/>
        </p:nvSpPr>
        <p:spPr bwMode="auto">
          <a:xfrm>
            <a:off x="323850" y="4005263"/>
            <a:ext cx="0" cy="863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29745" name="Line 17"/>
          <p:cNvSpPr>
            <a:spLocks noChangeShapeType="1"/>
          </p:cNvSpPr>
          <p:nvPr/>
        </p:nvSpPr>
        <p:spPr bwMode="auto">
          <a:xfrm>
            <a:off x="323850" y="4868863"/>
            <a:ext cx="28733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29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29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9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9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9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97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9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9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9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9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9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9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9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9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9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9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9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9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297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9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9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29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9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9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9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9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9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97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9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9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97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9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9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29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97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9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9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9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29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97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29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9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9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297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9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9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29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30" grpId="0"/>
      <p:bldP spid="329731" grpId="0" animBg="1"/>
      <p:bldP spid="329732" grpId="0" animBg="1"/>
      <p:bldP spid="329737" grpId="0" animBg="1"/>
      <p:bldP spid="329741" grpId="0" animBg="1"/>
      <p:bldP spid="329742" grpId="0" animBg="1"/>
      <p:bldP spid="329743" grpId="0" animBg="1"/>
      <p:bldP spid="329744" grpId="0" animBg="1"/>
      <p:bldP spid="32974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rtl="1" eaLnBrk="1" hangingPunct="1">
              <a:defRPr/>
            </a:pPr>
            <a:r>
              <a:rPr lang="fa-IR" sz="3600" b="1" smtClean="0"/>
              <a:t>علل موفقیت یا شکست محصولات جدید </a:t>
            </a:r>
            <a:endParaRPr lang="en-US" sz="3600" b="1" dirty="0" smtClean="0"/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6463" y="1557338"/>
            <a:ext cx="4033837" cy="5113337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Char char="ü"/>
              <a:defRPr/>
            </a:pPr>
            <a:r>
              <a:rPr lang="fa-IR" sz="2800" b="1" u="sng" dirty="0" smtClean="0">
                <a:solidFill>
                  <a:srgbClr val="FFFF00"/>
                </a:solidFill>
                <a:sym typeface="Wingdings 2" pitchFamily="18" charset="2"/>
              </a:rPr>
              <a:t>مطالعه و بررسی بازار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2800" b="1" u="sng" dirty="0" smtClean="0">
              <a:solidFill>
                <a:srgbClr val="FF0000"/>
              </a:solidFill>
              <a:sym typeface="Wingdings 2" pitchFamily="18" charset="2"/>
            </a:endParaRP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b="1" dirty="0" smtClean="0">
                <a:solidFill>
                  <a:schemeClr val="tx2"/>
                </a:solidFill>
                <a:sym typeface="Wingdings 2" pitchFamily="18" charset="2"/>
              </a:rPr>
              <a:t>   -</a:t>
            </a:r>
            <a:r>
              <a:rPr lang="fa-IR" sz="2800" b="1" dirty="0" smtClean="0">
                <a:solidFill>
                  <a:srgbClr val="FF0000"/>
                </a:solidFill>
                <a:sym typeface="Wingdings 2" pitchFamily="18" charset="2"/>
              </a:rPr>
              <a:t> </a:t>
            </a:r>
            <a:r>
              <a:rPr lang="fa-IR" sz="2800" b="1" dirty="0" smtClean="0">
                <a:solidFill>
                  <a:schemeClr val="tx2"/>
                </a:solidFill>
                <a:sym typeface="Wingdings 2" pitchFamily="18" charset="2"/>
              </a:rPr>
              <a:t>آگاهی و شناخت  بازار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b="1" dirty="0" smtClean="0">
                <a:solidFill>
                  <a:schemeClr val="tx2"/>
                </a:solidFill>
                <a:sym typeface="Wingdings 2" pitchFamily="18" charset="2"/>
              </a:rPr>
              <a:t>    - مشاوره با کارشناسان بازار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b="1" dirty="0" smtClean="0">
                <a:solidFill>
                  <a:schemeClr val="tx2"/>
                </a:solidFill>
                <a:sym typeface="Wingdings 2" pitchFamily="18" charset="2"/>
              </a:rPr>
              <a:t>    - تحقیق و بررسی پیش از تولید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2800" b="1" dirty="0" smtClean="0">
              <a:solidFill>
                <a:schemeClr val="tx2"/>
              </a:solidFill>
              <a:sym typeface="Wingdings 2" pitchFamily="18" charset="2"/>
            </a:endParaRPr>
          </a:p>
          <a:p>
            <a:pPr algn="r" rtl="1" eaLnBrk="1" hangingPunct="1">
              <a:buFont typeface="Wingdings" pitchFamily="2" charset="2"/>
              <a:buChar char="ü"/>
              <a:defRPr/>
            </a:pPr>
            <a:r>
              <a:rPr lang="fa-IR" sz="2800" b="1" u="sng" dirty="0" smtClean="0">
                <a:solidFill>
                  <a:srgbClr val="FFFF00"/>
                </a:solidFill>
                <a:sym typeface="Wingdings 2" pitchFamily="18" charset="2"/>
              </a:rPr>
              <a:t>برتری تکنولوژِی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2800" b="1" dirty="0" smtClean="0">
              <a:solidFill>
                <a:srgbClr val="FF0000"/>
              </a:solidFill>
              <a:sym typeface="Wingdings 2" pitchFamily="18" charset="2"/>
            </a:endParaRPr>
          </a:p>
          <a:p>
            <a:pPr algn="r" rtl="1" eaLnBrk="1" hangingPunct="1">
              <a:buFont typeface="Wingdings 2" pitchFamily="18" charset="2"/>
              <a:buNone/>
              <a:defRPr/>
            </a:pPr>
            <a:r>
              <a:rPr lang="fa-IR" sz="2800" b="1" dirty="0" smtClean="0">
                <a:solidFill>
                  <a:schemeClr val="tx2"/>
                </a:solidFill>
                <a:sym typeface="Wingdings 2" pitchFamily="18" charset="2"/>
              </a:rPr>
              <a:t>   - مهندسی و تولید </a:t>
            </a:r>
          </a:p>
          <a:p>
            <a:pPr algn="r" rtl="1" eaLnBrk="1" hangingPunct="1">
              <a:buFont typeface="Wingdings 2" pitchFamily="18" charset="2"/>
              <a:buNone/>
              <a:defRPr/>
            </a:pPr>
            <a:r>
              <a:rPr lang="fa-IR" sz="2800" b="1" dirty="0" smtClean="0">
                <a:solidFill>
                  <a:schemeClr val="tx2"/>
                </a:solidFill>
                <a:sym typeface="Wingdings 2" pitchFamily="18" charset="2"/>
              </a:rPr>
              <a:t> 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en-US" sz="2800" dirty="0" smtClean="0">
              <a:solidFill>
                <a:schemeClr val="tx2"/>
              </a:solidFill>
              <a:sym typeface="Wingdings 2" pitchFamily="18" charset="2"/>
            </a:endParaRPr>
          </a:p>
        </p:txBody>
      </p:sp>
      <p:sp>
        <p:nvSpPr>
          <p:cNvPr id="330756" name="Rectangle 4"/>
          <p:cNvSpPr>
            <a:spLocks noChangeArrowheads="1"/>
          </p:cNvSpPr>
          <p:nvPr/>
        </p:nvSpPr>
        <p:spPr bwMode="auto">
          <a:xfrm>
            <a:off x="395288" y="1557338"/>
            <a:ext cx="4033837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ü"/>
              <a:defRPr/>
            </a:pPr>
            <a:r>
              <a:rPr lang="fa-I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برتری محصول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fa-IR" sz="2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  - ترکیب ویژه            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  - کیفیت برتر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  - منطبق بودن با نیازها 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  - تازگی داشتن و متفاوت  بودن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  - منافع و ارزش و راحتی برای خریداران  </a:t>
            </a:r>
            <a:endParaRPr lang="en-US" sz="24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fa-IR" sz="28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en-US" sz="28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</p:txBody>
      </p:sp>
      <p:sp>
        <p:nvSpPr>
          <p:cNvPr id="330757" name="Text Box 5"/>
          <p:cNvSpPr txBox="1">
            <a:spLocks noChangeArrowheads="1"/>
          </p:cNvSpPr>
          <p:nvPr/>
        </p:nvSpPr>
        <p:spPr bwMode="auto">
          <a:xfrm>
            <a:off x="3851275" y="931863"/>
            <a:ext cx="22383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a-I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عوامل موفقیت 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4" grpId="0"/>
      <p:bldP spid="330755" grpId="0" build="p"/>
      <p:bldP spid="330756" grpId="0"/>
      <p:bldP spid="330757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rtl="1" eaLnBrk="1" hangingPunct="1">
              <a:defRPr/>
            </a:pPr>
            <a:r>
              <a:rPr lang="fa-IR" b="1" smtClean="0"/>
              <a:t>علل موفقیت یا شکست محصولات جدید</a:t>
            </a:r>
            <a:r>
              <a:rPr lang="fa-IR" smtClean="0"/>
              <a:t> </a:t>
            </a:r>
            <a:endParaRPr lang="en-US" dirty="0" smtClean="0"/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6463" y="1557338"/>
            <a:ext cx="4248150" cy="5113337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Char char="ü"/>
              <a:defRPr/>
            </a:pPr>
            <a:r>
              <a:rPr lang="fa-IR" sz="2800" b="1" u="sng" dirty="0" smtClean="0">
                <a:solidFill>
                  <a:srgbClr val="FFFF00"/>
                </a:solidFill>
                <a:sym typeface="Wingdings 2" pitchFamily="18" charset="2"/>
              </a:rPr>
              <a:t>وجود هم افزایی </a:t>
            </a:r>
            <a:r>
              <a:rPr lang="en-US" sz="2800" b="1" u="sng" dirty="0" smtClean="0">
                <a:solidFill>
                  <a:srgbClr val="FFFF00"/>
                </a:solidFill>
                <a:sym typeface="Wingdings 2" pitchFamily="18" charset="2"/>
              </a:rPr>
              <a:t>SYNERGY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fa-IR" sz="2800" b="1" u="sng" dirty="0" smtClean="0">
              <a:solidFill>
                <a:srgbClr val="FF0000"/>
              </a:solidFill>
              <a:sym typeface="Wingdings 2" pitchFamily="18" charset="2"/>
            </a:endParaRP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b="1" dirty="0" smtClean="0">
                <a:effectLst/>
                <a:sym typeface="Wingdings 2" pitchFamily="18" charset="2"/>
              </a:rPr>
              <a:t>   - هم افزائی با محصولات موجود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b="1" dirty="0" smtClean="0">
                <a:effectLst/>
                <a:sym typeface="Wingdings 2" pitchFamily="18" charset="2"/>
              </a:rPr>
              <a:t>   - هم افزائی با مهارتهای فنی و تولیدی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b="1" dirty="0" smtClean="0">
                <a:effectLst/>
                <a:sym typeface="Wingdings 2" pitchFamily="18" charset="2"/>
              </a:rPr>
              <a:t>  - هم افزایی مالی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b="1" dirty="0" smtClean="0">
                <a:effectLst/>
                <a:sym typeface="Wingdings 2" pitchFamily="18" charset="2"/>
              </a:rPr>
              <a:t>  - هم افزائی توزیع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en-US" sz="2800" b="1" dirty="0" smtClean="0">
              <a:effectLst/>
              <a:sym typeface="Wingdings 2" pitchFamily="18" charset="2"/>
            </a:endParaRPr>
          </a:p>
        </p:txBody>
      </p:sp>
      <p:sp>
        <p:nvSpPr>
          <p:cNvPr id="331780" name="Rectangle 4"/>
          <p:cNvSpPr>
            <a:spLocks noChangeArrowheads="1"/>
          </p:cNvSpPr>
          <p:nvPr/>
        </p:nvSpPr>
        <p:spPr bwMode="auto">
          <a:xfrm>
            <a:off x="250825" y="1557338"/>
            <a:ext cx="4178300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ü"/>
              <a:defRPr/>
            </a:pPr>
            <a:r>
              <a:rPr lang="fa-I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قیمت مطلوب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fa-IR" sz="2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  - ارزانی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  - ارزش در برابر کیفیت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ü"/>
              <a:defRPr/>
            </a:pPr>
            <a:r>
              <a:rPr lang="fa-I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تبلیغات برتر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fa-IR" sz="2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800" b="1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</a:t>
            </a:r>
            <a:r>
              <a:rPr lang="fa-IR" sz="2800" b="1" dirty="0">
                <a:sym typeface="Wingdings 2" pitchFamily="18" charset="2"/>
              </a:rPr>
              <a:t>- شیوه تبلیغ</a:t>
            </a:r>
            <a:endParaRPr lang="fa-IR" sz="2800" b="1" dirty="0"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en-US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fa-IR" sz="28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en-US" sz="28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</p:txBody>
      </p:sp>
      <p:sp>
        <p:nvSpPr>
          <p:cNvPr id="331781" name="Text Box 5"/>
          <p:cNvSpPr txBox="1">
            <a:spLocks noChangeArrowheads="1"/>
          </p:cNvSpPr>
          <p:nvPr/>
        </p:nvSpPr>
        <p:spPr bwMode="auto">
          <a:xfrm>
            <a:off x="3851275" y="931863"/>
            <a:ext cx="22383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a-I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عوامل موفقیت 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1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1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8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8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8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78" grpId="0"/>
      <p:bldP spid="331779" grpId="0" build="p"/>
      <p:bldP spid="331780" grpId="0"/>
      <p:bldP spid="331781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36613"/>
          </a:xfrm>
        </p:spPr>
        <p:txBody>
          <a:bodyPr/>
          <a:lstStyle/>
          <a:p>
            <a:pPr eaLnBrk="1" hangingPunct="1">
              <a:defRPr/>
            </a:pPr>
            <a:r>
              <a:rPr lang="fa-IR" sz="3600" b="1" smtClean="0"/>
              <a:t>علل موفقیت یا شکست محصولات جدید</a:t>
            </a:r>
            <a:endParaRPr lang="en-US" sz="3600" b="1" dirty="0" smtClean="0"/>
          </a:p>
        </p:txBody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6463" y="1557338"/>
            <a:ext cx="4033837" cy="5113337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Char char="v"/>
              <a:defRPr/>
            </a:pPr>
            <a:r>
              <a:rPr lang="fa-IR" sz="2400" b="1" smtClean="0">
                <a:solidFill>
                  <a:schemeClr val="tx2"/>
                </a:solidFill>
                <a:sym typeface="Wingdings 2" pitchFamily="18" charset="2"/>
              </a:rPr>
              <a:t>کوچک بودن بازار </a:t>
            </a:r>
          </a:p>
          <a:p>
            <a:pPr algn="r" rtl="1" eaLnBrk="1" hangingPunct="1">
              <a:buFont typeface="Wingdings" pitchFamily="2" charset="2"/>
              <a:buChar char="v"/>
              <a:defRPr/>
            </a:pPr>
            <a:r>
              <a:rPr lang="fa-IR" sz="2400" b="1" smtClean="0">
                <a:solidFill>
                  <a:schemeClr val="tx2"/>
                </a:solidFill>
                <a:sym typeface="Wingdings 2" pitchFamily="18" charset="2"/>
              </a:rPr>
              <a:t>فروش یا سود کمتر از حد مورد نظر </a:t>
            </a:r>
          </a:p>
          <a:p>
            <a:pPr algn="r" rtl="1" eaLnBrk="1" hangingPunct="1">
              <a:buFont typeface="Wingdings" pitchFamily="2" charset="2"/>
              <a:buChar char="v"/>
              <a:defRPr/>
            </a:pPr>
            <a:r>
              <a:rPr lang="fa-IR" sz="2400" b="1" smtClean="0">
                <a:solidFill>
                  <a:schemeClr val="tx2"/>
                </a:solidFill>
                <a:sym typeface="Wingdings 2" pitchFamily="18" charset="2"/>
              </a:rPr>
              <a:t>هزینه های اضافی و پیش بینی نشده </a:t>
            </a:r>
          </a:p>
          <a:p>
            <a:pPr algn="r" rtl="1" eaLnBrk="1" hangingPunct="1">
              <a:buFont typeface="Wingdings" pitchFamily="2" charset="2"/>
              <a:buChar char="v"/>
              <a:defRPr/>
            </a:pPr>
            <a:r>
              <a:rPr lang="fa-IR" sz="2400" b="1" smtClean="0">
                <a:solidFill>
                  <a:schemeClr val="tx2"/>
                </a:solidFill>
                <a:sym typeface="Wingdings 2" pitchFamily="18" charset="2"/>
              </a:rPr>
              <a:t>رقابت خارجی </a:t>
            </a:r>
          </a:p>
          <a:p>
            <a:pPr algn="r" rtl="1" eaLnBrk="1" hangingPunct="1">
              <a:buFont typeface="Wingdings" pitchFamily="2" charset="2"/>
              <a:buChar char="v"/>
              <a:defRPr/>
            </a:pPr>
            <a:r>
              <a:rPr lang="fa-IR" sz="2400" b="1" smtClean="0">
                <a:solidFill>
                  <a:schemeClr val="tx2"/>
                </a:solidFill>
                <a:sym typeface="Wingdings 2" pitchFamily="18" charset="2"/>
              </a:rPr>
              <a:t>تولید قبل از آزمایش بازار</a:t>
            </a:r>
          </a:p>
          <a:p>
            <a:pPr algn="r" rtl="1" eaLnBrk="1" hangingPunct="1">
              <a:buFont typeface="Wingdings" pitchFamily="2" charset="2"/>
              <a:buChar char="v"/>
              <a:defRPr/>
            </a:pPr>
            <a:r>
              <a:rPr lang="fa-IR" sz="2400" b="1" smtClean="0">
                <a:solidFill>
                  <a:schemeClr val="tx2"/>
                </a:solidFill>
                <a:sym typeface="Wingdings 2" pitchFamily="18" charset="2"/>
              </a:rPr>
              <a:t>عرضه بی موقع و غلط</a:t>
            </a:r>
          </a:p>
          <a:p>
            <a:pPr algn="r" rtl="1" eaLnBrk="1" hangingPunct="1">
              <a:buFont typeface="Wingdings" pitchFamily="2" charset="2"/>
              <a:buChar char="v"/>
              <a:defRPr/>
            </a:pPr>
            <a:r>
              <a:rPr lang="fa-IR" sz="2400" b="1" smtClean="0">
                <a:solidFill>
                  <a:schemeClr val="tx2"/>
                </a:solidFill>
                <a:sym typeface="Wingdings 2" pitchFamily="18" charset="2"/>
              </a:rPr>
              <a:t>مشکلات طراحی </a:t>
            </a:r>
          </a:p>
          <a:p>
            <a:pPr algn="r" rtl="1" eaLnBrk="1" hangingPunct="1">
              <a:buFont typeface="Wingdings" pitchFamily="2" charset="2"/>
              <a:buChar char="v"/>
              <a:defRPr/>
            </a:pPr>
            <a:r>
              <a:rPr lang="fa-IR" sz="2400" b="1" smtClean="0">
                <a:solidFill>
                  <a:schemeClr val="tx2"/>
                </a:solidFill>
                <a:sym typeface="Wingdings 2" pitchFamily="18" charset="2"/>
              </a:rPr>
              <a:t>مشابهت با کالاهای موجود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endParaRPr lang="en-US" sz="2400" b="1" dirty="0" smtClean="0">
              <a:solidFill>
                <a:schemeClr val="tx2"/>
              </a:solidFill>
              <a:sym typeface="Wingdings 2" pitchFamily="18" charset="2"/>
            </a:endParaRPr>
          </a:p>
        </p:txBody>
      </p:sp>
      <p:sp>
        <p:nvSpPr>
          <p:cNvPr id="332804" name="Rectangle 4"/>
          <p:cNvSpPr>
            <a:spLocks noChangeArrowheads="1"/>
          </p:cNvSpPr>
          <p:nvPr/>
        </p:nvSpPr>
        <p:spPr bwMode="auto">
          <a:xfrm>
            <a:off x="395288" y="1557338"/>
            <a:ext cx="4033837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قابلیت جانشینی بامحصولات ارزانتر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از دست دادن کیفیت اولیه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ضعف تبلیغات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انتخاب کانالهای توزیع غلط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فروش در بازار نامناسب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تولید برای خود، نه برای مشتری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شتاب زیاد برای ورود به بازار با محصول ناقص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درنگ زیاده از حد در ورود به بازار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گران بودن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fa-IR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en-US" sz="24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</p:txBody>
      </p:sp>
      <p:sp>
        <p:nvSpPr>
          <p:cNvPr id="332805" name="Text Box 5"/>
          <p:cNvSpPr txBox="1">
            <a:spLocks noChangeArrowheads="1"/>
          </p:cNvSpPr>
          <p:nvPr/>
        </p:nvSpPr>
        <p:spPr bwMode="auto">
          <a:xfrm>
            <a:off x="3276600" y="908050"/>
            <a:ext cx="2451100" cy="579438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fa-I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عوامل شکست </a:t>
            </a:r>
            <a:endParaRPr lang="en-US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32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32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32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32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32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32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32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2" grpId="0"/>
      <p:bldP spid="332803" grpId="0" build="p"/>
      <p:bldP spid="332804" grpId="0"/>
      <p:bldP spid="3328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353425" cy="4818063"/>
          </a:xfrm>
        </p:spPr>
        <p:txBody>
          <a:bodyPr/>
          <a:lstStyle/>
          <a:p>
            <a:pPr algn="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endParaRPr lang="fa-IR" sz="3600" b="1" smtClean="0"/>
          </a:p>
          <a:p>
            <a:pPr algn="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fa-IR" sz="4000" b="1" smtClean="0"/>
              <a:t>با دگرگونی های محیطی و فرصتها و تهدیدهای آن ، سازمانهای بزرگ تلاش میکنند تا با استفاده از انواع استراتژی های ترکیبی بهترین مسیر پیشرفت را انتخاب کرده و در آن مسیر بدرستی حرکت کنند . این نوع استراتژی در شرایط گوناگون ممکن است بکار گرفته شود .</a:t>
            </a:r>
            <a:endParaRPr lang="en-US" sz="4000" b="1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b="1" dirty="0" smtClean="0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4140200" y="476250"/>
            <a:ext cx="4595813" cy="823913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1">
              <a:spcBef>
                <a:spcPct val="20000"/>
              </a:spcBef>
              <a:buClr>
                <a:srgbClr val="FFFF00"/>
              </a:buClr>
              <a:buSzPct val="90000"/>
              <a:buFont typeface="Wingdings" pitchFamily="2" charset="2"/>
              <a:buChar char="§"/>
              <a:defRPr/>
            </a:pPr>
            <a:r>
              <a:rPr lang="fa-IR" sz="4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استراتژی ترکیبی : </a:t>
            </a:r>
            <a:endParaRPr lang="en-US" sz="4800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a-IR" b="1" u="sng" smtClean="0"/>
              <a:t>مهمترین دلایل شکست محصولات جدید</a:t>
            </a:r>
            <a:endParaRPr lang="en-US" b="1" u="sng" dirty="0" smtClean="0"/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327650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۱</a:t>
            </a:r>
            <a:r>
              <a:rPr lang="fa-IR" sz="2800" smtClean="0"/>
              <a:t>- تجزیه و تحلیل  نادرست بازار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/>
              <a:t>٢- ضعیف بودن ایده محصول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/>
              <a:t>٣-هزینه های تولید بیش از حد پیش بینی شده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۴</a:t>
            </a:r>
            <a:r>
              <a:rPr lang="fa-IR" sz="2800" smtClean="0"/>
              <a:t>- زمان بندی نادرست در ارائه و معرفی محصول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۵</a:t>
            </a:r>
            <a:r>
              <a:rPr lang="fa-IR" sz="2800" smtClean="0"/>
              <a:t>-ضعف در فعالیتهای بازاریابی 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۶</a:t>
            </a:r>
            <a:r>
              <a:rPr lang="fa-IR" sz="2800" smtClean="0"/>
              <a:t>- رقابت شدید و سریع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۷</a:t>
            </a:r>
            <a:r>
              <a:rPr lang="fa-IR" sz="2800" smtClean="0"/>
              <a:t>- توزیع نامناسب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۸</a:t>
            </a:r>
            <a:r>
              <a:rPr lang="fa-IR" sz="2800" smtClean="0"/>
              <a:t>- نیروی فروش ضعیف یا ناکافی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۹</a:t>
            </a:r>
            <a:r>
              <a:rPr lang="fa-IR" sz="2800" smtClean="0"/>
              <a:t>- قیمت گذاری غلط</a:t>
            </a: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2800" smtClean="0">
                <a:cs typeface="Times New Roman" pitchFamily="18" charset="0"/>
              </a:rPr>
              <a:t> ١۰</a:t>
            </a:r>
            <a:r>
              <a:rPr lang="fa-IR" sz="2800" smtClean="0"/>
              <a:t>- تبلیغات نا مناسب</a:t>
            </a:r>
            <a:endParaRPr lang="en-US" sz="2800" dirty="0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3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3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3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33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33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33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33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33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338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6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8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052513"/>
            <a:ext cx="8424862" cy="482441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  <p:sp>
        <p:nvSpPr>
          <p:cNvPr id="334851" name="Line 3"/>
          <p:cNvSpPr>
            <a:spLocks noChangeShapeType="1"/>
          </p:cNvSpPr>
          <p:nvPr/>
        </p:nvSpPr>
        <p:spPr bwMode="auto">
          <a:xfrm flipV="1">
            <a:off x="395288" y="5876925"/>
            <a:ext cx="84248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4852" name="Line 4"/>
          <p:cNvSpPr>
            <a:spLocks noChangeShapeType="1"/>
          </p:cNvSpPr>
          <p:nvPr/>
        </p:nvSpPr>
        <p:spPr bwMode="auto">
          <a:xfrm>
            <a:off x="395288" y="1052513"/>
            <a:ext cx="84248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4853" name="Line 5"/>
          <p:cNvSpPr>
            <a:spLocks noChangeShapeType="1"/>
          </p:cNvSpPr>
          <p:nvPr/>
        </p:nvSpPr>
        <p:spPr bwMode="auto">
          <a:xfrm>
            <a:off x="395288" y="1052513"/>
            <a:ext cx="0" cy="47529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4854" name="Line 6"/>
          <p:cNvSpPr>
            <a:spLocks noChangeShapeType="1"/>
          </p:cNvSpPr>
          <p:nvPr/>
        </p:nvSpPr>
        <p:spPr bwMode="auto">
          <a:xfrm>
            <a:off x="8820150" y="1052513"/>
            <a:ext cx="0" cy="48244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4855" name="Text Box 7"/>
          <p:cNvSpPr txBox="1">
            <a:spLocks noChangeArrowheads="1"/>
          </p:cNvSpPr>
          <p:nvPr/>
        </p:nvSpPr>
        <p:spPr bwMode="auto">
          <a:xfrm>
            <a:off x="468313" y="5949950"/>
            <a:ext cx="793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2000" b="1"/>
              <a:t>نوجوها</a:t>
            </a:r>
            <a:endParaRPr lang="en-US" sz="2000" b="1" dirty="0"/>
          </a:p>
        </p:txBody>
      </p:sp>
      <p:sp>
        <p:nvSpPr>
          <p:cNvPr id="334856" name="Text Box 8"/>
          <p:cNvSpPr txBox="1">
            <a:spLocks noChangeArrowheads="1"/>
          </p:cNvSpPr>
          <p:nvPr/>
        </p:nvSpPr>
        <p:spPr bwMode="auto">
          <a:xfrm>
            <a:off x="1476375" y="5949950"/>
            <a:ext cx="1079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2000" b="1"/>
              <a:t>زود پذیرها</a:t>
            </a:r>
            <a:endParaRPr lang="en-US" sz="2000" b="1" dirty="0"/>
          </a:p>
        </p:txBody>
      </p:sp>
      <p:sp>
        <p:nvSpPr>
          <p:cNvPr id="334857" name="Text Box 9"/>
          <p:cNvSpPr txBox="1">
            <a:spLocks noChangeArrowheads="1"/>
          </p:cNvSpPr>
          <p:nvPr/>
        </p:nvSpPr>
        <p:spPr bwMode="auto">
          <a:xfrm>
            <a:off x="2987675" y="5949950"/>
            <a:ext cx="1285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2000" b="1"/>
              <a:t>اکثریت اولیه </a:t>
            </a:r>
            <a:endParaRPr lang="en-US" sz="2000" b="1" dirty="0"/>
          </a:p>
        </p:txBody>
      </p:sp>
      <p:sp>
        <p:nvSpPr>
          <p:cNvPr id="334858" name="Text Box 10"/>
          <p:cNvSpPr txBox="1">
            <a:spLocks noChangeArrowheads="1"/>
          </p:cNvSpPr>
          <p:nvPr/>
        </p:nvSpPr>
        <p:spPr bwMode="auto">
          <a:xfrm>
            <a:off x="4859338" y="5949950"/>
            <a:ext cx="12938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2000" b="1"/>
              <a:t>اکثریت بعدی </a:t>
            </a:r>
            <a:endParaRPr lang="en-US" sz="2000" b="1" dirty="0"/>
          </a:p>
        </p:txBody>
      </p:sp>
      <p:sp>
        <p:nvSpPr>
          <p:cNvPr id="334859" name="Text Box 11"/>
          <p:cNvSpPr txBox="1">
            <a:spLocks noChangeArrowheads="1"/>
          </p:cNvSpPr>
          <p:nvPr/>
        </p:nvSpPr>
        <p:spPr bwMode="auto">
          <a:xfrm>
            <a:off x="7092950" y="5949950"/>
            <a:ext cx="1101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2000" b="1"/>
              <a:t>دیر پذیرها </a:t>
            </a:r>
            <a:endParaRPr lang="en-US" sz="2000" b="1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48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348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348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348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34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348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34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34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48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348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34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34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348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348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34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34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348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348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34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34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348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348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34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34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348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348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34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34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1" grpId="0" animBg="1"/>
      <p:bldP spid="334852" grpId="0" animBg="1"/>
      <p:bldP spid="334853" grpId="0" animBg="1"/>
      <p:bldP spid="334854" grpId="0" animBg="1"/>
      <p:bldP spid="334855" grpId="0"/>
      <p:bldP spid="334856" grpId="0"/>
      <p:bldP spid="334857" grpId="0"/>
      <p:bldP spid="334858" grpId="0"/>
      <p:bldP spid="334859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468313" y="568325"/>
            <a:ext cx="1366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en-US" dirty="0"/>
          </a:p>
        </p:txBody>
      </p:sp>
      <p:sp>
        <p:nvSpPr>
          <p:cNvPr id="335875" name="Rectangle 3"/>
          <p:cNvSpPr>
            <a:spLocks noChangeArrowheads="1"/>
          </p:cNvSpPr>
          <p:nvPr/>
        </p:nvSpPr>
        <p:spPr bwMode="auto">
          <a:xfrm>
            <a:off x="468313" y="1628775"/>
            <a:ext cx="1130300" cy="914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b="1"/>
              <a:t>بازنگری خط</a:t>
            </a:r>
          </a:p>
          <a:p>
            <a:pPr algn="ctr"/>
            <a:r>
              <a:rPr lang="fa-IR" b="1"/>
              <a:t> محصول</a:t>
            </a:r>
            <a:endParaRPr lang="en-US" b="1" dirty="0"/>
          </a:p>
        </p:txBody>
      </p:sp>
      <p:sp>
        <p:nvSpPr>
          <p:cNvPr id="335876" name="Rectangle 4"/>
          <p:cNvSpPr>
            <a:spLocks noChangeArrowheads="1"/>
          </p:cNvSpPr>
          <p:nvPr/>
        </p:nvSpPr>
        <p:spPr bwMode="auto">
          <a:xfrm>
            <a:off x="5435600" y="836613"/>
            <a:ext cx="1130300" cy="914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b="1"/>
              <a:t>برگشت به خط</a:t>
            </a:r>
            <a:endParaRPr lang="en-US" b="1" dirty="0"/>
          </a:p>
        </p:txBody>
      </p:sp>
      <p:sp>
        <p:nvSpPr>
          <p:cNvPr id="335877" name="Rectangle 5"/>
          <p:cNvSpPr>
            <a:spLocks noChangeArrowheads="1"/>
          </p:cNvSpPr>
          <p:nvPr/>
        </p:nvSpPr>
        <p:spPr bwMode="auto">
          <a:xfrm>
            <a:off x="2124075" y="1628775"/>
            <a:ext cx="1130300" cy="914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b="1"/>
              <a:t>تجزیه وتحلیل </a:t>
            </a:r>
          </a:p>
          <a:p>
            <a:pPr algn="ctr"/>
            <a:r>
              <a:rPr lang="fa-IR" b="1"/>
              <a:t>حذف</a:t>
            </a:r>
            <a:endParaRPr lang="en-US" b="1" dirty="0"/>
          </a:p>
        </p:txBody>
      </p:sp>
      <p:sp>
        <p:nvSpPr>
          <p:cNvPr id="335878" name="Rectangle 6"/>
          <p:cNvSpPr>
            <a:spLocks noChangeArrowheads="1"/>
          </p:cNvSpPr>
          <p:nvPr/>
        </p:nvSpPr>
        <p:spPr bwMode="auto">
          <a:xfrm>
            <a:off x="3779838" y="1628775"/>
            <a:ext cx="1152525" cy="914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b="1"/>
              <a:t>تصمیم حذف</a:t>
            </a:r>
            <a:endParaRPr lang="en-US" b="1" dirty="0"/>
          </a:p>
        </p:txBody>
      </p:sp>
      <p:sp>
        <p:nvSpPr>
          <p:cNvPr id="335879" name="Rectangle 7"/>
          <p:cNvSpPr>
            <a:spLocks noChangeArrowheads="1"/>
          </p:cNvSpPr>
          <p:nvPr/>
        </p:nvSpPr>
        <p:spPr bwMode="auto">
          <a:xfrm>
            <a:off x="5508625" y="2420938"/>
            <a:ext cx="1130300" cy="86518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b="1"/>
              <a:t>حذف</a:t>
            </a:r>
            <a:endParaRPr lang="en-US" b="1" dirty="0"/>
          </a:p>
        </p:txBody>
      </p:sp>
      <p:sp>
        <p:nvSpPr>
          <p:cNvPr id="335880" name="Rectangle 8"/>
          <p:cNvSpPr>
            <a:spLocks noChangeArrowheads="1"/>
          </p:cNvSpPr>
          <p:nvPr/>
        </p:nvSpPr>
        <p:spPr bwMode="auto">
          <a:xfrm>
            <a:off x="7235825" y="2349500"/>
            <a:ext cx="1130300" cy="914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b="1"/>
              <a:t>حذف تدریجی</a:t>
            </a:r>
            <a:endParaRPr lang="en-US" b="1" dirty="0"/>
          </a:p>
        </p:txBody>
      </p:sp>
      <p:sp>
        <p:nvSpPr>
          <p:cNvPr id="335881" name="Rectangle 9"/>
          <p:cNvSpPr>
            <a:spLocks noChangeArrowheads="1"/>
          </p:cNvSpPr>
          <p:nvPr/>
        </p:nvSpPr>
        <p:spPr bwMode="auto">
          <a:xfrm>
            <a:off x="7235825" y="3716338"/>
            <a:ext cx="1130300" cy="914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b="1"/>
              <a:t>تضعیف کردن</a:t>
            </a:r>
          </a:p>
          <a:p>
            <a:pPr algn="ctr"/>
            <a:r>
              <a:rPr lang="fa-IR" b="1"/>
              <a:t> محصول</a:t>
            </a:r>
            <a:endParaRPr lang="en-US" b="1" dirty="0"/>
          </a:p>
        </p:txBody>
      </p:sp>
      <p:sp>
        <p:nvSpPr>
          <p:cNvPr id="335882" name="Rectangle 10"/>
          <p:cNvSpPr>
            <a:spLocks noChangeArrowheads="1"/>
          </p:cNvSpPr>
          <p:nvPr/>
        </p:nvSpPr>
        <p:spPr bwMode="auto">
          <a:xfrm>
            <a:off x="7235825" y="5157788"/>
            <a:ext cx="1130300" cy="914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 b="1"/>
              <a:t>حذف فوری</a:t>
            </a:r>
            <a:endParaRPr lang="en-US" b="1" dirty="0"/>
          </a:p>
        </p:txBody>
      </p:sp>
      <p:sp>
        <p:nvSpPr>
          <p:cNvPr id="335883" name="Line 11"/>
          <p:cNvSpPr>
            <a:spLocks noChangeShapeType="1"/>
          </p:cNvSpPr>
          <p:nvPr/>
        </p:nvSpPr>
        <p:spPr bwMode="auto">
          <a:xfrm>
            <a:off x="1619250" y="2060575"/>
            <a:ext cx="50482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5884" name="Line 12"/>
          <p:cNvSpPr>
            <a:spLocks noChangeShapeType="1"/>
          </p:cNvSpPr>
          <p:nvPr/>
        </p:nvSpPr>
        <p:spPr bwMode="auto">
          <a:xfrm>
            <a:off x="3276600" y="2060575"/>
            <a:ext cx="50482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5885" name="Line 13"/>
          <p:cNvSpPr>
            <a:spLocks noChangeShapeType="1"/>
          </p:cNvSpPr>
          <p:nvPr/>
        </p:nvSpPr>
        <p:spPr bwMode="auto">
          <a:xfrm>
            <a:off x="4932363" y="2492375"/>
            <a:ext cx="50482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5886" name="Line 14"/>
          <p:cNvSpPr>
            <a:spLocks noChangeShapeType="1"/>
          </p:cNvSpPr>
          <p:nvPr/>
        </p:nvSpPr>
        <p:spPr bwMode="auto">
          <a:xfrm>
            <a:off x="4932363" y="1700213"/>
            <a:ext cx="50482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5887" name="Line 15"/>
          <p:cNvSpPr>
            <a:spLocks noChangeShapeType="1"/>
          </p:cNvSpPr>
          <p:nvPr/>
        </p:nvSpPr>
        <p:spPr bwMode="auto">
          <a:xfrm>
            <a:off x="6659563" y="2852738"/>
            <a:ext cx="144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5888" name="Line 16"/>
          <p:cNvSpPr>
            <a:spLocks noChangeShapeType="1"/>
          </p:cNvSpPr>
          <p:nvPr/>
        </p:nvSpPr>
        <p:spPr bwMode="auto">
          <a:xfrm>
            <a:off x="6804025" y="2565400"/>
            <a:ext cx="0" cy="3095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5889" name="Line 17"/>
          <p:cNvSpPr>
            <a:spLocks noChangeShapeType="1"/>
          </p:cNvSpPr>
          <p:nvPr/>
        </p:nvSpPr>
        <p:spPr bwMode="auto">
          <a:xfrm>
            <a:off x="6804025" y="5661025"/>
            <a:ext cx="431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5890" name="Line 18"/>
          <p:cNvSpPr>
            <a:spLocks noChangeShapeType="1"/>
          </p:cNvSpPr>
          <p:nvPr/>
        </p:nvSpPr>
        <p:spPr bwMode="auto">
          <a:xfrm>
            <a:off x="6804025" y="4221163"/>
            <a:ext cx="431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5891" name="Line 19"/>
          <p:cNvSpPr>
            <a:spLocks noChangeShapeType="1"/>
          </p:cNvSpPr>
          <p:nvPr/>
        </p:nvSpPr>
        <p:spPr bwMode="auto">
          <a:xfrm>
            <a:off x="6804025" y="2565400"/>
            <a:ext cx="431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5892" name="Text Box 20"/>
          <p:cNvSpPr txBox="1">
            <a:spLocks noChangeArrowheads="1"/>
          </p:cNvSpPr>
          <p:nvPr/>
        </p:nvSpPr>
        <p:spPr bwMode="auto">
          <a:xfrm>
            <a:off x="1979613" y="4316413"/>
            <a:ext cx="35083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a-IR" sz="3200" b="1"/>
              <a:t>استراتژی  حذف محصول</a:t>
            </a:r>
            <a:endParaRPr lang="en-US" sz="3200" b="1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358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358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358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35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35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358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3358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3358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3358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3358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3358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3358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3358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335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335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3358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3358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335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335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800" decel="100000"/>
                                        <p:tgtEl>
                                          <p:spTgt spid="3358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800" decel="100000"/>
                                        <p:tgtEl>
                                          <p:spTgt spid="3358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335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3358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335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335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800" decel="100000"/>
                                        <p:tgtEl>
                                          <p:spTgt spid="335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3358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33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33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800" decel="100000"/>
                                        <p:tgtEl>
                                          <p:spTgt spid="3358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800" decel="100000" fill="hold"/>
                                        <p:tgtEl>
                                          <p:spTgt spid="3358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800" decel="100000" fill="hold"/>
                                        <p:tgtEl>
                                          <p:spTgt spid="335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335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800" decel="100000"/>
                                        <p:tgtEl>
                                          <p:spTgt spid="3358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3358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335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335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800" decel="100000"/>
                                        <p:tgtEl>
                                          <p:spTgt spid="3358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800" decel="100000" fill="hold"/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800" decel="100000" fill="hold"/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800" decel="100000" fill="hold"/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0" fill="hold"/>
                                        <p:tgtEl>
                                          <p:spTgt spid="335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0" fill="hold"/>
                                        <p:tgtEl>
                                          <p:spTgt spid="335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 animBg="1"/>
      <p:bldP spid="335876" grpId="0" animBg="1"/>
      <p:bldP spid="335877" grpId="0" animBg="1"/>
      <p:bldP spid="335878" grpId="0" animBg="1"/>
      <p:bldP spid="335879" grpId="0" animBg="1"/>
      <p:bldP spid="335880" grpId="0" animBg="1"/>
      <p:bldP spid="335881" grpId="0" animBg="1"/>
      <p:bldP spid="335882" grpId="0" animBg="1"/>
      <p:bldP spid="335883" grpId="0" animBg="1"/>
      <p:bldP spid="335884" grpId="0" animBg="1"/>
      <p:bldP spid="335885" grpId="0" animBg="1"/>
      <p:bldP spid="335886" grpId="0" animBg="1"/>
      <p:bldP spid="335887" grpId="0" animBg="1"/>
      <p:bldP spid="335888" grpId="0" animBg="1"/>
      <p:bldP spid="335889" grpId="0" animBg="1"/>
      <p:bldP spid="335890" grpId="0" animBg="1"/>
      <p:bldP spid="335891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4800" b="1" smtClean="0"/>
              <a:t>استراتژی های گزینش بازارهای صادراتی </a:t>
            </a:r>
            <a:endParaRPr lang="en-US" sz="4800" b="1" dirty="0" smtClean="0"/>
          </a:p>
        </p:txBody>
      </p:sp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1692275" y="1989138"/>
            <a:ext cx="5540375" cy="9239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a-IR" sz="5400" b="1"/>
              <a:t>روشهای گزینش بازار </a:t>
            </a:r>
            <a:endParaRPr lang="en-US" sz="5400" b="1" dirty="0"/>
          </a:p>
        </p:txBody>
      </p:sp>
      <p:sp>
        <p:nvSpPr>
          <p:cNvPr id="215045" name="Text Box 5"/>
          <p:cNvSpPr txBox="1">
            <a:spLocks noChangeArrowheads="1"/>
          </p:cNvSpPr>
          <p:nvPr/>
        </p:nvSpPr>
        <p:spPr bwMode="auto">
          <a:xfrm>
            <a:off x="5219700" y="4076700"/>
            <a:ext cx="2592388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a-IR" sz="6000" b="1"/>
              <a:t>فعال </a:t>
            </a:r>
            <a:endParaRPr lang="en-US" sz="6000" b="1" dirty="0"/>
          </a:p>
        </p:txBody>
      </p:sp>
      <p:sp>
        <p:nvSpPr>
          <p:cNvPr id="215046" name="Text Box 6"/>
          <p:cNvSpPr txBox="1">
            <a:spLocks noChangeArrowheads="1"/>
          </p:cNvSpPr>
          <p:nvPr/>
        </p:nvSpPr>
        <p:spPr bwMode="auto">
          <a:xfrm>
            <a:off x="1042988" y="4076700"/>
            <a:ext cx="2414587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fa-IR" sz="6000" b="1"/>
              <a:t>انفعالی </a:t>
            </a:r>
            <a:endParaRPr lang="en-US" sz="6000" b="1" dirty="0"/>
          </a:p>
        </p:txBody>
      </p:sp>
      <p:sp>
        <p:nvSpPr>
          <p:cNvPr id="215048" name="Line 8"/>
          <p:cNvSpPr>
            <a:spLocks noChangeShapeType="1"/>
          </p:cNvSpPr>
          <p:nvPr/>
        </p:nvSpPr>
        <p:spPr bwMode="auto">
          <a:xfrm>
            <a:off x="4427538" y="2924175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5049" name="Line 9"/>
          <p:cNvSpPr>
            <a:spLocks noChangeShapeType="1"/>
          </p:cNvSpPr>
          <p:nvPr/>
        </p:nvSpPr>
        <p:spPr bwMode="auto">
          <a:xfrm>
            <a:off x="2339975" y="3429000"/>
            <a:ext cx="41767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5050" name="Line 10"/>
          <p:cNvSpPr>
            <a:spLocks noChangeShapeType="1"/>
          </p:cNvSpPr>
          <p:nvPr/>
        </p:nvSpPr>
        <p:spPr bwMode="auto">
          <a:xfrm>
            <a:off x="2339975" y="3429000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5051" name="Line 11"/>
          <p:cNvSpPr>
            <a:spLocks noChangeShapeType="1"/>
          </p:cNvSpPr>
          <p:nvPr/>
        </p:nvSpPr>
        <p:spPr bwMode="auto">
          <a:xfrm>
            <a:off x="6516688" y="3429000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1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215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215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215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215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215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2000"/>
                                        <p:tgtEl>
                                          <p:spTgt spid="215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2" grpId="0"/>
      <p:bldP spid="215044" grpId="0" animBg="1"/>
      <p:bldP spid="215045" grpId="0" animBg="1"/>
      <p:bldP spid="215046" grpId="0" animBg="1"/>
      <p:bldP spid="215048" grpId="0" animBg="1"/>
      <p:bldP spid="215049" grpId="0" animBg="1"/>
      <p:bldP spid="215050" grpId="0" animBg="1"/>
      <p:bldP spid="21505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Text Box 4"/>
          <p:cNvSpPr txBox="1">
            <a:spLocks noChangeArrowheads="1"/>
          </p:cNvSpPr>
          <p:nvPr/>
        </p:nvSpPr>
        <p:spPr bwMode="auto">
          <a:xfrm>
            <a:off x="1692275" y="549275"/>
            <a:ext cx="5540375" cy="9239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a-IR" sz="5400" b="1"/>
              <a:t>رویه های گزینش</a:t>
            </a:r>
            <a:endParaRPr lang="en-US" sz="5400" b="1" dirty="0"/>
          </a:p>
        </p:txBody>
      </p:sp>
      <p:sp>
        <p:nvSpPr>
          <p:cNvPr id="216069" name="Text Box 5"/>
          <p:cNvSpPr txBox="1">
            <a:spLocks noChangeArrowheads="1"/>
          </p:cNvSpPr>
          <p:nvPr/>
        </p:nvSpPr>
        <p:spPr bwMode="auto">
          <a:xfrm>
            <a:off x="4859338" y="2636838"/>
            <a:ext cx="3671887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a-IR" sz="6000" b="1"/>
              <a:t>مشابه داخل </a:t>
            </a:r>
            <a:endParaRPr lang="en-US" sz="6000" b="1" dirty="0"/>
          </a:p>
        </p:txBody>
      </p:sp>
      <p:sp>
        <p:nvSpPr>
          <p:cNvPr id="216070" name="Text Box 6"/>
          <p:cNvSpPr txBox="1">
            <a:spLocks noChangeArrowheads="1"/>
          </p:cNvSpPr>
          <p:nvPr/>
        </p:nvSpPr>
        <p:spPr bwMode="auto">
          <a:xfrm>
            <a:off x="395288" y="2636838"/>
            <a:ext cx="4140200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fa-IR" sz="6000" b="1"/>
              <a:t>غربال بازارها </a:t>
            </a:r>
            <a:endParaRPr lang="en-US" sz="6000" b="1" dirty="0"/>
          </a:p>
        </p:txBody>
      </p:sp>
      <p:sp>
        <p:nvSpPr>
          <p:cNvPr id="216071" name="Line 7"/>
          <p:cNvSpPr>
            <a:spLocks noChangeShapeType="1"/>
          </p:cNvSpPr>
          <p:nvPr/>
        </p:nvSpPr>
        <p:spPr bwMode="auto">
          <a:xfrm>
            <a:off x="4427538" y="1484313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6072" name="Line 8"/>
          <p:cNvSpPr>
            <a:spLocks noChangeShapeType="1"/>
          </p:cNvSpPr>
          <p:nvPr/>
        </p:nvSpPr>
        <p:spPr bwMode="auto">
          <a:xfrm>
            <a:off x="2339975" y="1989138"/>
            <a:ext cx="41767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6073" name="Line 9"/>
          <p:cNvSpPr>
            <a:spLocks noChangeShapeType="1"/>
          </p:cNvSpPr>
          <p:nvPr/>
        </p:nvSpPr>
        <p:spPr bwMode="auto">
          <a:xfrm>
            <a:off x="2339975" y="1989138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6074" name="Line 10"/>
          <p:cNvSpPr>
            <a:spLocks noChangeShapeType="1"/>
          </p:cNvSpPr>
          <p:nvPr/>
        </p:nvSpPr>
        <p:spPr bwMode="auto">
          <a:xfrm>
            <a:off x="6516688" y="1989138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6075" name="Text Box 11"/>
          <p:cNvSpPr txBox="1">
            <a:spLocks noChangeArrowheads="1"/>
          </p:cNvSpPr>
          <p:nvPr/>
        </p:nvSpPr>
        <p:spPr bwMode="auto">
          <a:xfrm>
            <a:off x="5230813" y="4149725"/>
            <a:ext cx="39131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>
              <a:buFontTx/>
              <a:buChar char="-"/>
            </a:pPr>
            <a:r>
              <a:rPr lang="fa-IR" sz="2800" b="1"/>
              <a:t>انتخاب بازارهای همسایه </a:t>
            </a:r>
          </a:p>
          <a:p>
            <a:pPr rtl="1">
              <a:buFontTx/>
              <a:buChar char="-"/>
            </a:pPr>
            <a:r>
              <a:rPr lang="fa-IR" sz="2800" b="1"/>
              <a:t> انتخاب بازارهای مشابه </a:t>
            </a:r>
          </a:p>
          <a:p>
            <a:pPr rtl="1">
              <a:buFontTx/>
              <a:buChar char="-"/>
            </a:pPr>
            <a:r>
              <a:rPr lang="fa-IR" sz="2800" b="1"/>
              <a:t> انتخاب بازارهای آشنا و آماده </a:t>
            </a:r>
          </a:p>
          <a:p>
            <a:pPr rtl="1"/>
            <a:endParaRPr lang="en-US" sz="2800" b="1" dirty="0"/>
          </a:p>
        </p:txBody>
      </p:sp>
      <p:sp>
        <p:nvSpPr>
          <p:cNvPr id="216076" name="Text Box 12"/>
          <p:cNvSpPr txBox="1">
            <a:spLocks noChangeArrowheads="1"/>
          </p:cNvSpPr>
          <p:nvPr/>
        </p:nvSpPr>
        <p:spPr bwMode="auto">
          <a:xfrm>
            <a:off x="-174625" y="4149725"/>
            <a:ext cx="50466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>
              <a:buFontTx/>
              <a:buChar char="-"/>
            </a:pPr>
            <a:r>
              <a:rPr lang="fa-IR" sz="2800" b="1"/>
              <a:t> انتخاب جذاب ترین بازارها برمبنای</a:t>
            </a:r>
          </a:p>
          <a:p>
            <a:pPr rtl="1"/>
            <a:r>
              <a:rPr lang="fa-IR" sz="2800" b="1"/>
              <a:t> ماتریس جذابیّت / قوه رقابتی </a:t>
            </a:r>
          </a:p>
          <a:p>
            <a:pPr rtl="1">
              <a:buFontTx/>
              <a:buChar char="-"/>
            </a:pPr>
            <a:r>
              <a:rPr lang="fa-IR" sz="2800" b="1"/>
              <a:t> تقسیم بندی بازارها و اولویت بندی آنها </a:t>
            </a:r>
          </a:p>
          <a:p>
            <a:pPr rtl="1">
              <a:buFontTx/>
              <a:buChar char="-"/>
            </a:pPr>
            <a:r>
              <a:rPr lang="fa-IR" sz="2800" b="1"/>
              <a:t> مناسب ترین بازار ها 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60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60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160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160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60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6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16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1" dur="2000"/>
                                        <p:tgtEl>
                                          <p:spTgt spid="216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216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216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8" grpId="0" animBg="1"/>
      <p:bldP spid="216069" grpId="0" animBg="1"/>
      <p:bldP spid="216070" grpId="0" animBg="1"/>
      <p:bldP spid="216071" grpId="0" animBg="1"/>
      <p:bldP spid="216072" grpId="0" animBg="1"/>
      <p:bldP spid="216073" grpId="0" animBg="1"/>
      <p:bldP spid="216074" grpId="0" animBg="1"/>
      <p:bldP spid="216075" grpId="0"/>
      <p:bldP spid="216076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fa-IR" b="1" u="sng" smtClean="0"/>
              <a:t>ماتریس قوه رقابتی </a:t>
            </a:r>
            <a:endParaRPr lang="en-US" b="1" u="sng" dirty="0" smtClean="0"/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6463" y="1844675"/>
            <a:ext cx="4186237" cy="4752975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fa-IR" b="1" smtClean="0"/>
              <a:t>- سهم بازار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fa-IR" b="1" smtClean="0"/>
              <a:t>- توانایی و ظرفیت بازاریابی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fa-IR" b="1" smtClean="0"/>
              <a:t>- مزیّت متفاوت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fa-IR" b="1" smtClean="0"/>
              <a:t>- وضعیت تکنولوژی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fa-IR" b="1" smtClean="0"/>
              <a:t>- شرایط قیمت ها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fa-IR" b="1" smtClean="0"/>
              <a:t>- کیفیت محصول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fa-IR" b="1" smtClean="0"/>
              <a:t>- کیفیت خدمات و توزیع کنندگان </a:t>
            </a:r>
            <a:endParaRPr lang="en-US" b="1" dirty="0" smtClean="0"/>
          </a:p>
        </p:txBody>
      </p:sp>
      <p:sp>
        <p:nvSpPr>
          <p:cNvPr id="310276" name="Rectangle 4"/>
          <p:cNvSpPr>
            <a:spLocks noChangeArrowheads="1"/>
          </p:cNvSpPr>
          <p:nvPr/>
        </p:nvSpPr>
        <p:spPr bwMode="auto">
          <a:xfrm>
            <a:off x="250825" y="1773238"/>
            <a:ext cx="4186238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- اندازه بازار ( کل بازار و بخشها )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- رشد بازار ( کل بازار و بخشها)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- فصلها و تغییرات بازار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- شرایط رقابتی ( تمرکز ، تراکم)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- شرایط بازدارنده بازار ( تعرفه ها، محدودیتهای ورود ،موانع غیر تعرفه ای )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- مقررات دولتی ( کنترل قیمتها،... )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v"/>
              <a:defRPr/>
            </a:pPr>
            <a:r>
              <a:rPr lang="fa-I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- ثبات سیاسی و اقتصادی </a:t>
            </a: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7929563" y="1052513"/>
            <a:ext cx="4587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endParaRPr lang="en-US" dirty="0"/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7092950" y="1125538"/>
            <a:ext cx="1387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310279" name="Text Box 7"/>
          <p:cNvSpPr txBox="1">
            <a:spLocks noChangeArrowheads="1"/>
          </p:cNvSpPr>
          <p:nvPr/>
        </p:nvSpPr>
        <p:spPr bwMode="auto">
          <a:xfrm>
            <a:off x="6692900" y="1052513"/>
            <a:ext cx="18430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>
              <a:buFontTx/>
              <a:buChar char="•"/>
            </a:pPr>
            <a:r>
              <a:rPr lang="fa-IR" sz="3200" b="1"/>
              <a:t> قوه رقابتی</a:t>
            </a:r>
            <a:endParaRPr lang="en-US" sz="3200" b="1" dirty="0"/>
          </a:p>
        </p:txBody>
      </p:sp>
      <p:sp>
        <p:nvSpPr>
          <p:cNvPr id="310280" name="Text Box 8"/>
          <p:cNvSpPr txBox="1">
            <a:spLocks noChangeArrowheads="1"/>
          </p:cNvSpPr>
          <p:nvPr/>
        </p:nvSpPr>
        <p:spPr bwMode="auto">
          <a:xfrm>
            <a:off x="149225" y="1092200"/>
            <a:ext cx="42068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buFontTx/>
              <a:buChar char="•"/>
            </a:pPr>
            <a:r>
              <a:rPr lang="fa-IR" sz="2800" b="1"/>
              <a:t> جذابیت و کشش بازار یا کشور</a:t>
            </a:r>
            <a:endParaRPr lang="en-US" sz="2800" b="1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0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0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10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10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10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10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10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10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10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10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10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10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10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10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10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10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10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10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10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10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10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10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10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10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10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10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10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10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10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10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10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310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10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4" grpId="0"/>
      <p:bldP spid="310275" grpId="0" build="p"/>
      <p:bldP spid="310276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3573463"/>
            <a:ext cx="8640762" cy="3095625"/>
          </a:xfrm>
        </p:spPr>
        <p:txBody>
          <a:bodyPr/>
          <a:lstStyle/>
          <a:p>
            <a:pPr algn="r" rtl="1" eaLnBrk="1" hangingPunct="1">
              <a:buFontTx/>
              <a:buNone/>
              <a:defRPr/>
            </a:pPr>
            <a:r>
              <a:rPr lang="fa-IR" sz="2400" b="1" smtClean="0"/>
              <a:t>- حضور در انواع بازارها                            - تعداد محدود بازارها </a:t>
            </a:r>
          </a:p>
          <a:p>
            <a:pPr algn="r" rtl="1" eaLnBrk="1" hangingPunct="1">
              <a:buFontTx/>
              <a:buNone/>
              <a:defRPr/>
            </a:pPr>
            <a:r>
              <a:rPr lang="fa-IR" sz="2400" b="1" smtClean="0"/>
              <a:t>- حضور در انواع نمایشگاه ها                      - نفوذ در بازار پس از ایجاد</a:t>
            </a:r>
          </a:p>
          <a:p>
            <a:pPr algn="r" rtl="1" eaLnBrk="1" hangingPunct="1">
              <a:buFontTx/>
              <a:buNone/>
              <a:defRPr/>
            </a:pPr>
            <a:r>
              <a:rPr lang="fa-IR" sz="2400" b="1" smtClean="0"/>
              <a:t>                                                             پایگاه مناسب </a:t>
            </a:r>
          </a:p>
          <a:p>
            <a:pPr algn="r" rtl="1" eaLnBrk="1" hangingPunct="1">
              <a:buFontTx/>
              <a:buNone/>
              <a:defRPr/>
            </a:pPr>
            <a:r>
              <a:rPr lang="fa-IR" sz="2400" b="1" smtClean="0"/>
              <a:t>                                                          - حضور در یک یا دو بازار انتخابی </a:t>
            </a:r>
          </a:p>
          <a:p>
            <a:pPr algn="r" rtl="1" eaLnBrk="1" hangingPunct="1">
              <a:buFontTx/>
              <a:buNone/>
              <a:defRPr/>
            </a:pPr>
            <a:r>
              <a:rPr lang="fa-IR" sz="2400" b="1" smtClean="0"/>
              <a:t>                                                            و آماده</a:t>
            </a:r>
          </a:p>
          <a:p>
            <a:pPr algn="r" rtl="1" eaLnBrk="1" hangingPunct="1">
              <a:buFontTx/>
              <a:buNone/>
              <a:defRPr/>
            </a:pPr>
            <a:r>
              <a:rPr lang="fa-IR" sz="2400" b="1" smtClean="0"/>
              <a:t>                                                          - ایجاد جایگاهی مناسب در بازار </a:t>
            </a:r>
          </a:p>
          <a:p>
            <a:pPr algn="r" rtl="1" eaLnBrk="1" hangingPunct="1">
              <a:buFontTx/>
              <a:buNone/>
              <a:defRPr/>
            </a:pPr>
            <a:r>
              <a:rPr lang="fa-IR" sz="2400" b="1" smtClean="0"/>
              <a:t>                                                             انتخابی </a:t>
            </a:r>
            <a:endParaRPr lang="en-US" sz="2400" b="1" dirty="0" smtClean="0"/>
          </a:p>
        </p:txBody>
      </p:sp>
      <p:sp>
        <p:nvSpPr>
          <p:cNvPr id="217092" name="Text Box 4"/>
          <p:cNvSpPr txBox="1">
            <a:spLocks noChangeArrowheads="1"/>
          </p:cNvSpPr>
          <p:nvPr/>
        </p:nvSpPr>
        <p:spPr bwMode="auto">
          <a:xfrm>
            <a:off x="1187450" y="404813"/>
            <a:ext cx="6913563" cy="9239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a-IR" sz="5400" b="1"/>
              <a:t>استراتژی های گزینش بازار </a:t>
            </a:r>
            <a:endParaRPr lang="en-US" sz="5400" b="1" dirty="0"/>
          </a:p>
        </p:txBody>
      </p:sp>
      <p:sp>
        <p:nvSpPr>
          <p:cNvPr id="217093" name="Text Box 5"/>
          <p:cNvSpPr txBox="1">
            <a:spLocks noChangeArrowheads="1"/>
          </p:cNvSpPr>
          <p:nvPr/>
        </p:nvSpPr>
        <p:spPr bwMode="auto">
          <a:xfrm>
            <a:off x="4859338" y="2492375"/>
            <a:ext cx="3816350" cy="7715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a-IR" sz="4400" b="1"/>
              <a:t>استراتژی پراکنده </a:t>
            </a:r>
            <a:endParaRPr lang="en-US" sz="4400" b="1" dirty="0"/>
          </a:p>
        </p:txBody>
      </p:sp>
      <p:sp>
        <p:nvSpPr>
          <p:cNvPr id="217094" name="Text Box 6"/>
          <p:cNvSpPr txBox="1">
            <a:spLocks noChangeArrowheads="1"/>
          </p:cNvSpPr>
          <p:nvPr/>
        </p:nvSpPr>
        <p:spPr bwMode="auto">
          <a:xfrm>
            <a:off x="468313" y="2492375"/>
            <a:ext cx="3598862" cy="7715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fa-IR" sz="4400" b="1"/>
              <a:t>استراتژی تمرکز  </a:t>
            </a:r>
            <a:endParaRPr lang="en-US" sz="4400" b="1" dirty="0"/>
          </a:p>
        </p:txBody>
      </p:sp>
      <p:sp>
        <p:nvSpPr>
          <p:cNvPr id="217095" name="Line 7"/>
          <p:cNvSpPr>
            <a:spLocks noChangeShapeType="1"/>
          </p:cNvSpPr>
          <p:nvPr/>
        </p:nvSpPr>
        <p:spPr bwMode="auto">
          <a:xfrm>
            <a:off x="4643438" y="1339850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7096" name="Line 8"/>
          <p:cNvSpPr>
            <a:spLocks noChangeShapeType="1"/>
          </p:cNvSpPr>
          <p:nvPr/>
        </p:nvSpPr>
        <p:spPr bwMode="auto">
          <a:xfrm>
            <a:off x="2555875" y="1844675"/>
            <a:ext cx="41767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7097" name="Line 9"/>
          <p:cNvSpPr>
            <a:spLocks noChangeShapeType="1"/>
          </p:cNvSpPr>
          <p:nvPr/>
        </p:nvSpPr>
        <p:spPr bwMode="auto">
          <a:xfrm>
            <a:off x="2555875" y="18446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7098" name="Line 10"/>
          <p:cNvSpPr>
            <a:spLocks noChangeShapeType="1"/>
          </p:cNvSpPr>
          <p:nvPr/>
        </p:nvSpPr>
        <p:spPr bwMode="auto">
          <a:xfrm>
            <a:off x="6732588" y="18446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7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17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17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17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17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17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17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7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7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1" grpId="0" build="p"/>
      <p:bldP spid="217092" grpId="0" animBg="1"/>
      <p:bldP spid="217093" grpId="0" animBg="1"/>
      <p:bldP spid="217094" grpId="0" animBg="1"/>
      <p:bldP spid="217095" grpId="0" animBg="1"/>
      <p:bldP spid="217096" grpId="0" animBg="1"/>
      <p:bldP spid="217097" grpId="0" animBg="1"/>
      <p:bldP spid="217098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sz="4000" b="1" dirty="0" smtClean="0"/>
              <a:t>معیارهای اصلی در تعیین استراتژی ورود به بازار</a:t>
            </a:r>
            <a:endParaRPr lang="en-US" sz="4000" b="1" dirty="0" smtClean="0"/>
          </a:p>
        </p:txBody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276475"/>
            <a:ext cx="8229600" cy="3687163"/>
          </a:xfrm>
        </p:spPr>
        <p:txBody>
          <a:bodyPr>
            <a:noAutofit/>
          </a:bodyPr>
          <a:lstStyle/>
          <a:p>
            <a:pPr algn="r" rt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fa-IR" b="1" dirty="0" smtClean="0">
                <a:blipFill>
                  <a:blip r:embed="rId3"/>
                  <a:tile tx="0" ty="0" sx="100000" sy="100000" flip="none" algn="tl"/>
                </a:blipFill>
              </a:rPr>
              <a:t>اهداف و انتظارات شرکت در ارتباط با اندازه و ارزش فعالیت .</a:t>
            </a:r>
          </a:p>
          <a:p>
            <a:pPr algn="r" rtl="1" eaLnBrk="1" hangingPunct="1">
              <a:lnSpc>
                <a:spcPct val="90000"/>
              </a:lnSpc>
              <a:buFontTx/>
              <a:buChar char="•"/>
              <a:defRPr/>
            </a:pPr>
            <a:endParaRPr lang="fa-IR" b="1" dirty="0" smtClean="0">
              <a:blipFill>
                <a:blip r:embed="rId3"/>
                <a:tile tx="0" ty="0" sx="100000" sy="100000" flip="none" algn="tl"/>
              </a:blipFill>
            </a:endParaRPr>
          </a:p>
          <a:p>
            <a:pPr algn="r" rt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fa-IR" b="1" dirty="0" smtClean="0">
                <a:blipFill>
                  <a:blip r:embed="rId3"/>
                  <a:tile tx="0" ty="0" sx="100000" sy="100000" flip="none" algn="tl"/>
                </a:blipFill>
              </a:rPr>
              <a:t>منابع مالی شرکت و اندازه شرکت .</a:t>
            </a:r>
          </a:p>
          <a:p>
            <a:pPr algn="r" rtl="1" eaLnBrk="1" hangingPunct="1">
              <a:lnSpc>
                <a:spcPct val="90000"/>
              </a:lnSpc>
              <a:buFontTx/>
              <a:buChar char="•"/>
              <a:defRPr/>
            </a:pPr>
            <a:endParaRPr lang="fa-IR" b="1" dirty="0" smtClean="0">
              <a:blipFill>
                <a:blip r:embed="rId3"/>
                <a:tile tx="0" ty="0" sx="100000" sy="100000" flip="none" algn="tl"/>
              </a:blipFill>
            </a:endParaRPr>
          </a:p>
          <a:p>
            <a:pPr algn="r" rt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fa-IR" b="1" dirty="0" smtClean="0">
                <a:blipFill>
                  <a:blip r:embed="rId3"/>
                  <a:tile tx="0" ty="0" sx="100000" sy="100000" flip="none" algn="tl"/>
                </a:blipFill>
              </a:rPr>
              <a:t>میزان مشغولیت فعلی شرکت در بازار خارجی .</a:t>
            </a:r>
          </a:p>
          <a:p>
            <a:pPr algn="r" rtl="1" eaLnBrk="1" hangingPunct="1">
              <a:lnSpc>
                <a:spcPct val="90000"/>
              </a:lnSpc>
              <a:buFontTx/>
              <a:buChar char="•"/>
              <a:defRPr/>
            </a:pPr>
            <a:endParaRPr lang="fa-IR" b="1" dirty="0" smtClean="0">
              <a:blipFill>
                <a:blip r:embed="rId3"/>
                <a:tile tx="0" ty="0" sx="100000" sy="100000" flip="none" algn="tl"/>
              </a:blip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1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31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0" grpId="0"/>
      <p:bldP spid="314371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692150"/>
            <a:ext cx="8651875" cy="5256213"/>
          </a:xfrm>
        </p:spPr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sz="3600" b="1" dirty="0" smtClean="0"/>
              <a:t>مهارتها ، توانائی ها و طرز تلقی مدیریت شرکت  در مورد بازاریابی بین المللی .</a:t>
            </a:r>
          </a:p>
          <a:p>
            <a:pPr algn="r" rtl="1" eaLnBrk="1" hangingPunct="1">
              <a:buFontTx/>
              <a:buNone/>
              <a:defRPr/>
            </a:pPr>
            <a:endParaRPr lang="fa-IR" sz="3600" b="1" dirty="0" smtClean="0"/>
          </a:p>
          <a:p>
            <a:pPr algn="r" rtl="1" eaLnBrk="1" hangingPunct="1">
              <a:buFontTx/>
              <a:buChar char="•"/>
              <a:defRPr/>
            </a:pPr>
            <a:r>
              <a:rPr lang="fa-IR" sz="3600" b="1" dirty="0" smtClean="0"/>
              <a:t>طبیعت و قدرت رقابت در بازار .</a:t>
            </a:r>
          </a:p>
          <a:p>
            <a:pPr algn="r" rtl="1" eaLnBrk="1" hangingPunct="1">
              <a:buFontTx/>
              <a:buChar char="•"/>
              <a:defRPr/>
            </a:pPr>
            <a:endParaRPr lang="fa-IR" sz="3600" b="1" dirty="0" smtClean="0"/>
          </a:p>
          <a:p>
            <a:pPr algn="r" rtl="1" eaLnBrk="1" hangingPunct="1">
              <a:buFontTx/>
              <a:buChar char="•"/>
              <a:defRPr/>
            </a:pPr>
            <a:r>
              <a:rPr lang="fa-IR" sz="3600" b="1" dirty="0" smtClean="0"/>
              <a:t>طبیعت محصول بویژه هر ناحیه از مزیت رقابتی مانند علامت تجاری یا حق اختراع .</a:t>
            </a:r>
          </a:p>
          <a:p>
            <a:pPr algn="r" rtl="1" eaLnBrk="1" hangingPunct="1">
              <a:buFontTx/>
              <a:buNone/>
              <a:defRPr/>
            </a:pPr>
            <a:endParaRPr lang="fa-IR" sz="3600" b="1" dirty="0" smtClean="0"/>
          </a:p>
          <a:p>
            <a:pPr algn="r" rtl="1" eaLnBrk="1" hangingPunct="1">
              <a:buFontTx/>
              <a:buNone/>
              <a:defRPr/>
            </a:pPr>
            <a:endParaRPr lang="en-US" sz="3600" b="1" dirty="0" smtClean="0"/>
          </a:p>
          <a:p>
            <a:pPr eaLnBrk="1" hangingPunct="1">
              <a:defRPr/>
            </a:pP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15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15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15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4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4530725"/>
          </a:xfrm>
        </p:spPr>
        <p:txBody>
          <a:bodyPr/>
          <a:lstStyle/>
          <a:p>
            <a:pPr algn="r" rtl="1" eaLnBrk="1" hangingPunct="1">
              <a:buFontTx/>
              <a:buChar char="•"/>
              <a:defRPr/>
            </a:pPr>
            <a:r>
              <a:rPr lang="fa-IR" sz="3600" b="1" smtClean="0"/>
              <a:t>میزان کنترل مورد علاقه شرکت بر فعالیتهای بین المللی .</a:t>
            </a:r>
          </a:p>
          <a:p>
            <a:pPr algn="r" rtl="1" eaLnBrk="1" hangingPunct="1"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buFontTx/>
              <a:buChar char="•"/>
              <a:defRPr/>
            </a:pPr>
            <a:r>
              <a:rPr lang="fa-IR" sz="3600" b="1" smtClean="0"/>
              <a:t>میزان خطر قابل قبول شرکت .</a:t>
            </a:r>
          </a:p>
          <a:p>
            <a:pPr algn="r" rtl="1" eaLnBrk="1" hangingPunct="1"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buFontTx/>
              <a:buChar char="•"/>
              <a:defRPr/>
            </a:pPr>
            <a:r>
              <a:rPr lang="fa-IR" sz="3600" b="1" smtClean="0"/>
              <a:t>میزان هزینه قابل تحمل و پذیرش شرکت.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16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16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16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1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41438"/>
            <a:ext cx="8642350" cy="5256212"/>
          </a:xfr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sz="3600" b="1" smtClean="0"/>
              <a:t> </a:t>
            </a:r>
            <a:r>
              <a:rPr lang="fa-IR" sz="4400" b="1" smtClean="0"/>
              <a:t>جهت گیری پس از وقوع یک حادثه یا پدیده است 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z="4400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sz="4400" b="1" smtClean="0"/>
              <a:t> توجه به تغییرات از روی ناچاری است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a-IR" sz="4400" b="1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fa-IR" sz="4400" b="1" smtClean="0"/>
              <a:t> تسلیم پذیری در برابر اتفاقات و شرایط محیطی وجود دارد </a:t>
            </a:r>
            <a:endParaRPr lang="en-US" sz="4400" b="1" dirty="0" smtClean="0"/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4572000" y="188913"/>
            <a:ext cx="4176713" cy="8239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4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استراتژی انفعالی </a:t>
            </a:r>
            <a:endParaRPr lang="en-US" sz="4800" b="1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68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68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animBg="1"/>
      <p:bldP spid="71685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713788" cy="5113337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800" b="1" u="sng" dirty="0" smtClean="0"/>
              <a:t>صادرات غیر مستقیم  </a:t>
            </a:r>
            <a:r>
              <a:rPr lang="en-US" sz="2800" b="1" u="sng" dirty="0" smtClean="0"/>
              <a:t>Indirect Exp</a:t>
            </a:r>
            <a:r>
              <a:rPr lang="en-ZA" sz="2800" b="1" u="sng" dirty="0" smtClean="0"/>
              <a:t>o</a:t>
            </a:r>
            <a:r>
              <a:rPr lang="en-US" sz="2800" b="1" u="sng" dirty="0" err="1" smtClean="0"/>
              <a:t>rt</a:t>
            </a:r>
            <a:r>
              <a:rPr lang="en-US" sz="2800" b="1" u="sng" dirty="0" smtClean="0"/>
              <a:t>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b="1" u="sng" dirty="0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800" dirty="0" smtClean="0">
                <a:cs typeface="Times New Roman" pitchFamily="18" charset="0"/>
              </a:rPr>
              <a:t>۱</a:t>
            </a:r>
            <a:r>
              <a:rPr lang="fa-IR" sz="2800" dirty="0" smtClean="0"/>
              <a:t>- بازرگان صادر کننده کالا در داخل کشور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/>
              <a:t>1- Domestic-based export merchant                          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800" dirty="0" smtClean="0"/>
              <a:t>٢- نماینده صادراتی داخل کشور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/>
              <a:t>2- Domestic-based export agent                                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800" dirty="0" smtClean="0">
                <a:cs typeface="Times New Roman" pitchFamily="18" charset="0"/>
              </a:rPr>
              <a:t>۳</a:t>
            </a:r>
            <a:r>
              <a:rPr lang="fa-IR" sz="2800" dirty="0" smtClean="0"/>
              <a:t>- سازمانهای تعاونی صادراتی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/>
              <a:t>3- Cooperative organization                                       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800" dirty="0" smtClean="0">
                <a:cs typeface="Times New Roman" pitchFamily="18" charset="0"/>
              </a:rPr>
              <a:t>۴</a:t>
            </a:r>
            <a:r>
              <a:rPr lang="fa-IR" sz="2800" dirty="0" smtClean="0"/>
              <a:t>- شرکت مدیریت صادرات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/>
              <a:t>4- Export- management company                               </a:t>
            </a:r>
            <a:endParaRPr lang="fa-IR" sz="2800" dirty="0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dirty="0" smtClean="0"/>
          </a:p>
        </p:txBody>
      </p:sp>
      <p:sp>
        <p:nvSpPr>
          <p:cNvPr id="200707" name="Text Box 3"/>
          <p:cNvSpPr txBox="1">
            <a:spLocks noChangeArrowheads="1"/>
          </p:cNvSpPr>
          <p:nvPr/>
        </p:nvSpPr>
        <p:spPr bwMode="auto">
          <a:xfrm>
            <a:off x="1214438" y="427038"/>
            <a:ext cx="6445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/>
            <a:r>
              <a:rPr lang="fa-IR" sz="3600" b="1"/>
              <a:t>استراتژی های ورود به بازارهای خارجی </a:t>
            </a:r>
            <a:endParaRPr lang="en-US" sz="3600" b="1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0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0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0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0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0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0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0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0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0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0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0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0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0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0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0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0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0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0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0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0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0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07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07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07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07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07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07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07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07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07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07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07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07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07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07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07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07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07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07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07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07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 build="p"/>
      <p:bldP spid="200707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713788" cy="5113337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b="1" u="sng" smtClean="0"/>
              <a:t>صادرات  مستقیم </a:t>
            </a:r>
            <a:r>
              <a:rPr lang="en-US" b="1" u="sng" smtClean="0"/>
              <a:t>Direct export 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b="1" u="sng" smtClean="0"/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800" smtClean="0">
                <a:effectLst/>
                <a:cs typeface="Times New Roman" pitchFamily="18" charset="0"/>
              </a:rPr>
              <a:t>١</a:t>
            </a:r>
            <a:r>
              <a:rPr lang="fa-IR" sz="2800" smtClean="0">
                <a:effectLst/>
              </a:rPr>
              <a:t>- ایجاد بخش صادراتی در داخل کشور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smtClean="0">
                <a:effectLst/>
              </a:rPr>
              <a:t>1-Domestic-based export department or division        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800" smtClean="0">
                <a:effectLst/>
                <a:cs typeface="Times New Roman" pitchFamily="18" charset="0"/>
              </a:rPr>
              <a:t>۲</a:t>
            </a:r>
            <a:r>
              <a:rPr lang="fa-IR" sz="2800" smtClean="0">
                <a:effectLst/>
              </a:rPr>
              <a:t>- تاسیس دفتر فروش یا شعبه ای از شرکت در خارج از کشور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smtClean="0">
                <a:effectLst/>
              </a:rPr>
              <a:t>2- Overseas sales branch or subsidiary                    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800" smtClean="0">
                <a:effectLst/>
                <a:cs typeface="Times New Roman" pitchFamily="18" charset="0"/>
              </a:rPr>
              <a:t>۳</a:t>
            </a:r>
            <a:r>
              <a:rPr lang="fa-IR" sz="2800" smtClean="0">
                <a:effectLst/>
              </a:rPr>
              <a:t>- داشتن نمایندگان فروش سیار برای کشورهای خارج .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smtClean="0">
                <a:effectLst/>
              </a:rPr>
              <a:t>3- Traveling export sales representatives.                  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800" smtClean="0">
                <a:effectLst/>
                <a:cs typeface="Times New Roman" pitchFamily="18" charset="0"/>
              </a:rPr>
              <a:t>۴</a:t>
            </a:r>
            <a:r>
              <a:rPr lang="fa-IR" sz="2800" smtClean="0">
                <a:effectLst/>
              </a:rPr>
              <a:t>- داشتن نماینده یا توزیع کننده در خارج از کشور </a:t>
            </a:r>
          </a:p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smtClean="0">
                <a:effectLst/>
              </a:rPr>
              <a:t>4-Foreign based distributors or agents                         </a:t>
            </a:r>
          </a:p>
        </p:txBody>
      </p:sp>
      <p:sp>
        <p:nvSpPr>
          <p:cNvPr id="201731" name="Text Box 3"/>
          <p:cNvSpPr txBox="1">
            <a:spLocks noChangeArrowheads="1"/>
          </p:cNvSpPr>
          <p:nvPr/>
        </p:nvSpPr>
        <p:spPr bwMode="auto">
          <a:xfrm>
            <a:off x="5940425" y="188913"/>
            <a:ext cx="284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/>
            <a:r>
              <a:rPr lang="fa-IR" sz="3200" b="1"/>
              <a:t>صــــــادارت </a:t>
            </a:r>
          </a:p>
          <a:p>
            <a:r>
              <a:rPr lang="en-US" sz="3200" b="1"/>
              <a:t>Export :         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1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1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1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1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1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1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1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17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17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17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0" grpId="0" build="p"/>
      <p:bldP spid="201731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a-IR" sz="3600" b="1" smtClean="0"/>
              <a:t>استراتژی های مختلف ورود به بازارها</a:t>
            </a:r>
            <a:r>
              <a:rPr lang="fa-IR" sz="3200" b="1" smtClean="0"/>
              <a:t> 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2800" b="1" smtClean="0"/>
              <a:t>“Market Entry Strategy”</a:t>
            </a:r>
          </a:p>
        </p:txBody>
      </p:sp>
      <p:sp>
        <p:nvSpPr>
          <p:cNvPr id="131076" name="Text Box 4"/>
          <p:cNvSpPr txBox="1">
            <a:spLocks noChangeArrowheads="1"/>
          </p:cNvSpPr>
          <p:nvPr/>
        </p:nvSpPr>
        <p:spPr bwMode="auto">
          <a:xfrm>
            <a:off x="468313" y="2495550"/>
            <a:ext cx="8418512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ZA" sz="2800" b="1"/>
          </a:p>
          <a:p>
            <a:pPr rtl="1"/>
            <a:r>
              <a:rPr lang="fa-IR" sz="2800" b="1">
                <a:cs typeface="Times New Roman" pitchFamily="18" charset="0"/>
              </a:rPr>
              <a:t>۱</a:t>
            </a:r>
            <a:r>
              <a:rPr lang="fa-IR" sz="2800" b="1"/>
              <a:t>- همکاری مشترک از طریق واگذاری امتیازی خاص  </a:t>
            </a:r>
          </a:p>
          <a:p>
            <a:pPr rtl="1"/>
            <a:r>
              <a:rPr lang="en-ZA" sz="2800" b="1"/>
              <a:t>1-Licensing                                                               </a:t>
            </a:r>
            <a:r>
              <a:rPr lang="fa-IR" sz="2800" b="1"/>
              <a:t> </a:t>
            </a:r>
            <a:endParaRPr lang="en-ZA" sz="2800" b="1"/>
          </a:p>
          <a:p>
            <a:pPr rtl="1"/>
            <a:r>
              <a:rPr lang="fa-IR" sz="2800" b="1"/>
              <a:t>٢- قرارداد تولید   </a:t>
            </a:r>
          </a:p>
          <a:p>
            <a:pPr algn="l" rtl="1"/>
            <a:r>
              <a:rPr lang="fa-IR" sz="2800" b="1"/>
              <a:t>                  </a:t>
            </a:r>
            <a:r>
              <a:rPr lang="en-US" sz="2800" b="1"/>
              <a:t>2- Contract Manufacturing facilities</a:t>
            </a:r>
          </a:p>
          <a:p>
            <a:pPr rtl="1"/>
            <a:r>
              <a:rPr lang="fa-IR" sz="2800" b="1">
                <a:cs typeface="Times New Roman" pitchFamily="18" charset="0"/>
              </a:rPr>
              <a:t>۳</a:t>
            </a:r>
            <a:r>
              <a:rPr lang="fa-IR" sz="2800" b="1"/>
              <a:t>- قرارداد همکاری در مدیریت </a:t>
            </a:r>
          </a:p>
          <a:p>
            <a:pPr rtl="1"/>
            <a:r>
              <a:rPr lang="en-US" sz="2800" b="1"/>
              <a:t>3- Management Contracting                                    </a:t>
            </a:r>
          </a:p>
          <a:p>
            <a:pPr rtl="1"/>
            <a:r>
              <a:rPr lang="fa-IR" sz="2800" b="1">
                <a:cs typeface="Times New Roman" pitchFamily="18" charset="0"/>
              </a:rPr>
              <a:t>۴</a:t>
            </a:r>
            <a:r>
              <a:rPr lang="fa-IR" sz="2800" b="1"/>
              <a:t>- همکاری بصورت مالکیت مشترک </a:t>
            </a:r>
          </a:p>
          <a:p>
            <a:pPr rtl="1"/>
            <a:r>
              <a:rPr lang="fa-IR" sz="2800" b="1"/>
              <a:t>                                     </a:t>
            </a:r>
            <a:r>
              <a:rPr lang="en-US" sz="2800" b="1"/>
              <a:t>4- Joint-ownership venture</a:t>
            </a:r>
            <a:r>
              <a:rPr lang="fa-IR" sz="2800" b="1"/>
              <a:t>                                         </a:t>
            </a:r>
            <a:r>
              <a:rPr lang="en-US" sz="2800" b="1"/>
              <a:t>                                </a:t>
            </a:r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5003800" y="1341438"/>
            <a:ext cx="37988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/>
            <a:r>
              <a:rPr lang="fa-IR" sz="2800" b="1"/>
              <a:t>همکاری مشترک </a:t>
            </a:r>
          </a:p>
          <a:p>
            <a:r>
              <a:rPr lang="en-ZA" sz="2800" b="1"/>
              <a:t>Joint venture</a:t>
            </a:r>
            <a:r>
              <a:rPr lang="en-US" sz="2800" b="1"/>
              <a:t>              </a:t>
            </a: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4" grpId="0"/>
      <p:bldP spid="131076" grpId="0"/>
      <p:bldP spid="131077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fa-IR" sz="3600" b="1" smtClean="0"/>
              <a:t>استراتژی های مختلف ورود به بازارها</a:t>
            </a:r>
            <a:r>
              <a:rPr lang="fa-IR" sz="3200" b="1" smtClean="0"/>
              <a:t> 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2800" b="1" smtClean="0"/>
              <a:t>“Market Entry Strategy”</a:t>
            </a:r>
            <a:r>
              <a:rPr lang="fa-IR" sz="3200" b="1" smtClean="0"/>
              <a:t>                            </a:t>
            </a:r>
            <a:r>
              <a:rPr lang="en-ZA" sz="3200" b="1" smtClean="0"/>
              <a:t>     </a:t>
            </a:r>
            <a:r>
              <a:rPr lang="fa-IR" sz="3200" b="1" smtClean="0"/>
              <a:t>  </a:t>
            </a:r>
            <a:endParaRPr lang="en-US" sz="3200" b="1" smtClean="0"/>
          </a:p>
        </p:txBody>
      </p:sp>
      <p:sp>
        <p:nvSpPr>
          <p:cNvPr id="87049" name="Text Box 9"/>
          <p:cNvSpPr txBox="1">
            <a:spLocks noChangeArrowheads="1"/>
          </p:cNvSpPr>
          <p:nvPr/>
        </p:nvSpPr>
        <p:spPr bwMode="auto">
          <a:xfrm>
            <a:off x="468313" y="3500438"/>
            <a:ext cx="8418512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ZA" sz="2800" b="1"/>
          </a:p>
          <a:p>
            <a:pPr rtl="1"/>
            <a:r>
              <a:rPr lang="fa-IR" sz="2800" b="1">
                <a:cs typeface="Times New Roman" pitchFamily="18" charset="0"/>
              </a:rPr>
              <a:t>١</a:t>
            </a:r>
            <a:r>
              <a:rPr lang="fa-IR" sz="2800" b="1"/>
              <a:t>- سرمایه گذاری به منظور مونتاژ </a:t>
            </a:r>
          </a:p>
          <a:p>
            <a:pPr rtl="1"/>
            <a:r>
              <a:rPr lang="en-ZA" sz="2800" b="1"/>
              <a:t>1- Assembly facilities                                              </a:t>
            </a:r>
            <a:r>
              <a:rPr lang="fa-IR" sz="2800" b="1"/>
              <a:t> </a:t>
            </a:r>
            <a:endParaRPr lang="en-ZA" sz="2800" b="1"/>
          </a:p>
          <a:p>
            <a:pPr rtl="1"/>
            <a:r>
              <a:rPr lang="fa-IR" sz="2800" b="1"/>
              <a:t>٢- سرمایه گذاری به منظور تولید </a:t>
            </a:r>
          </a:p>
          <a:p>
            <a:pPr rtl="1"/>
            <a:r>
              <a:rPr lang="en-US" sz="2800" b="1"/>
              <a:t>2- Manufacturing facilities                                      </a:t>
            </a:r>
          </a:p>
        </p:txBody>
      </p:sp>
      <p:sp>
        <p:nvSpPr>
          <p:cNvPr id="87050" name="Text Box 10"/>
          <p:cNvSpPr txBox="1">
            <a:spLocks noChangeArrowheads="1"/>
          </p:cNvSpPr>
          <p:nvPr/>
        </p:nvSpPr>
        <p:spPr bwMode="auto">
          <a:xfrm>
            <a:off x="4211638" y="2060575"/>
            <a:ext cx="45513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/>
            <a:r>
              <a:rPr lang="fa-IR" sz="2800" b="1"/>
              <a:t>سرمایه گذاری مستقیم</a:t>
            </a:r>
          </a:p>
          <a:p>
            <a:r>
              <a:rPr lang="en-US" sz="2800" b="1"/>
              <a:t>Direct Investment             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7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7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7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7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7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49" grpId="0"/>
      <p:bldP spid="87050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-171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a-IR" b="1" smtClean="0"/>
              <a:t>تغییرات محیط بازاریابی و کاربرد آنها</a:t>
            </a:r>
            <a:endParaRPr lang="en-US" b="1" smtClean="0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0425" y="908050"/>
            <a:ext cx="2674938" cy="576263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2800" smtClean="0"/>
              <a:t>  </a:t>
            </a:r>
            <a:r>
              <a:rPr lang="fa-IR" b="1" smtClean="0"/>
              <a:t>عوامل محیطی</a:t>
            </a:r>
            <a:endParaRPr lang="en-US" b="1" smtClean="0"/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539750" y="1673225"/>
            <a:ext cx="8139113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١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مدگرائی 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FASHIONISATION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٢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Z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بازارهای فردی و فرعی 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MICRO –MARKETS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٣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Z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افزایش انتظارات 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RISING EXPECTATION</a:t>
            </a:r>
            <a:endParaRPr lang="en-ZA" sz="2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۴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Z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تکنولوژی 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TECHNOLOGIEL CHANGE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۵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Z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رقابت 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COMPETITION</a:t>
            </a:r>
            <a:endParaRPr lang="en-ZA" sz="2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۶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Z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جهانی شدن  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GLOBALISATION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۷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Z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خدمات 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SERVICES</a:t>
            </a:r>
            <a:endParaRPr lang="en-ZA" sz="2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۸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Z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کهنگی سریع 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COMMODITISATION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۹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کم رنگ شدن نام ها 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EROSION OF BRANDS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١۰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محدودیت ها و موانع تازه </a:t>
            </a: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NEW CONSTRAINTS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  <p:bldP spid="111619" grpId="0" build="p"/>
      <p:bldP spid="11162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b="1" smtClean="0"/>
              <a:t>تغییرات محیط بازاریابی و کاربرد آنها</a:t>
            </a:r>
            <a:endParaRPr lang="en-US" b="1" smtClean="0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4643438" y="1268413"/>
            <a:ext cx="4038600" cy="576262"/>
          </a:xfrm>
        </p:spPr>
        <p:txBody>
          <a:bodyPr/>
          <a:lstStyle/>
          <a:p>
            <a:pPr algn="ctr" rtl="1" eaLnBrk="1" hangingPunct="1">
              <a:buFont typeface="Wingdings" pitchFamily="2" charset="2"/>
              <a:buNone/>
              <a:defRPr/>
            </a:pPr>
            <a:r>
              <a:rPr lang="fa-IR" sz="2800" b="1" smtClean="0"/>
              <a:t>استراتژی بازاریابی </a:t>
            </a:r>
            <a:endParaRPr lang="en-US" sz="2800" b="1" smtClean="0"/>
          </a:p>
        </p:txBody>
      </p:sp>
      <p:sp>
        <p:nvSpPr>
          <p:cNvPr id="112645" name="Rectangle 5"/>
          <p:cNvSpPr>
            <a:spLocks noChangeArrowheads="1"/>
          </p:cNvSpPr>
          <p:nvPr/>
        </p:nvSpPr>
        <p:spPr bwMode="auto">
          <a:xfrm>
            <a:off x="539750" y="1989138"/>
            <a:ext cx="8139113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۱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 سرعت 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SPEED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۲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بازاریابی در خواستی 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CUSTOMISATION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endParaRPr lang="en-US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۳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کیفیت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QUALITY</a:t>
            </a:r>
            <a:endParaRPr lang="en-ZA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۴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شبکه اطلاع رسانی 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INFORMATION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endParaRPr lang="en-US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۵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شایستگی ممتاز  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CORE COMPETENCE</a:t>
            </a:r>
            <a:endParaRPr lang="en-ZA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۶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-تفکر جهانی ( جهان اندیشی ) 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THINK GLOBAL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۷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نرم افزارهای متمایز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SOFTWRE DIFFERENTIATION</a:t>
            </a:r>
            <a:endParaRPr lang="en-ZA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۸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Z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شراکت با مشتریان 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PARTNERSHIP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۹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نوآوری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INNOVATION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١٠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ذینفع های متعدّد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MULTIPLE STAKE- HOLDERS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endParaRPr lang="en-US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2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  <p:bldP spid="112644" grpId="0" build="p"/>
      <p:bldP spid="112645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a-IR" b="1" smtClean="0"/>
              <a:t>تغییرات محیط بازاریابی و کاربرد آنها</a:t>
            </a:r>
            <a:endParaRPr lang="en-US" b="1" smtClean="0"/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916238" y="1125538"/>
            <a:ext cx="3816350" cy="647700"/>
          </a:xfrm>
        </p:spPr>
        <p:txBody>
          <a:bodyPr/>
          <a:lstStyle/>
          <a:p>
            <a:pPr algn="ctr" rtl="1" eaLnBrk="1" hangingPunct="1">
              <a:buFont typeface="Wingdings" pitchFamily="2" charset="2"/>
              <a:buNone/>
              <a:defRPr/>
            </a:pPr>
            <a:r>
              <a:rPr lang="fa-IR" b="1" smtClean="0"/>
              <a:t>سازماندهی برای بازاریابی </a:t>
            </a:r>
            <a:endParaRPr lang="en-US" smtClean="0"/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250825" y="1989138"/>
            <a:ext cx="8642350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۱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 شکستن سطوح و لایه های تصمیم گیری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BRAKING HIERARCHIES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٢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واحدهای کوچک کسب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SMALL BUSINESS UNIT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٣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گروه ها و تیم هایی خود گردان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SELE-MANAGING TEAMS</a:t>
            </a:r>
            <a:endParaRPr lang="en-ZA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۴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مهندسی مجدد (طراحی مجدد فرایند)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RE-ENGINEERING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۵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وحدت استراتژیک و شبکه ها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 NETWORKS &amp; ALLIANCES </a:t>
            </a:r>
            <a:endParaRPr lang="en-ZA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۶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سازمان های جهانی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TRANSNATIONAL ORGANISTIONS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۷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 سازمان های یاد گیرنده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LEARNING ORGANISATION</a:t>
            </a:r>
            <a:endParaRPr lang="en-ZA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۸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Z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مدیریت ارزش افزوده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VALUE ADDED MANAGMENT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۹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بازاریابی چابک وسریع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EXPEDITIONARY MARKETING </a:t>
            </a:r>
          </a:p>
          <a:p>
            <a:pPr marL="342900" indent="-342900" rtl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ar-SA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 2" pitchFamily="18" charset="2"/>
              </a:rPr>
              <a:t>١٠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-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</a:t>
            </a:r>
            <a:r>
              <a:rPr lang="fa-IR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وسعت نقش هیئت مدیره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 BROADER ROLE OF BOARDS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6" grpId="0"/>
      <p:bldP spid="113668" grpId="0" build="p"/>
      <p:bldP spid="113669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341438"/>
            <a:ext cx="6192838" cy="5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5" name="Text Box 5"/>
          <p:cNvSpPr txBox="1">
            <a:spLocks noChangeArrowheads="1"/>
          </p:cNvSpPr>
          <p:nvPr/>
        </p:nvSpPr>
        <p:spPr bwMode="auto">
          <a:xfrm>
            <a:off x="2484438" y="981075"/>
            <a:ext cx="1838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000" b="1"/>
              <a:t>APPROPRITE</a:t>
            </a:r>
          </a:p>
        </p:txBody>
      </p:sp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5364163" y="981075"/>
            <a:ext cx="2276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000" b="1"/>
              <a:t>INAPPROPRIATE</a:t>
            </a:r>
          </a:p>
        </p:txBody>
      </p:sp>
      <p:sp>
        <p:nvSpPr>
          <p:cNvPr id="117767" name="Text Box 7"/>
          <p:cNvSpPr txBox="1">
            <a:spLocks noChangeArrowheads="1"/>
          </p:cNvSpPr>
          <p:nvPr/>
        </p:nvSpPr>
        <p:spPr bwMode="auto">
          <a:xfrm rot="10800000">
            <a:off x="1476375" y="1916113"/>
            <a:ext cx="488950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algn="l"/>
            <a:r>
              <a:rPr lang="en-US" sz="2000" b="1"/>
              <a:t>EXCELLENT</a:t>
            </a:r>
          </a:p>
        </p:txBody>
      </p:sp>
      <p:sp>
        <p:nvSpPr>
          <p:cNvPr id="117768" name="Text Box 8"/>
          <p:cNvSpPr txBox="1">
            <a:spLocks noChangeArrowheads="1"/>
          </p:cNvSpPr>
          <p:nvPr/>
        </p:nvSpPr>
        <p:spPr bwMode="auto">
          <a:xfrm rot="10800000">
            <a:off x="1547813" y="5157788"/>
            <a:ext cx="4889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algn="l"/>
            <a:r>
              <a:rPr lang="en-US" sz="2000" b="1"/>
              <a:t>POOR</a:t>
            </a:r>
          </a:p>
        </p:txBody>
      </p:sp>
      <p:sp>
        <p:nvSpPr>
          <p:cNvPr id="117769" name="Text Box 9"/>
          <p:cNvSpPr txBox="1">
            <a:spLocks noChangeArrowheads="1"/>
          </p:cNvSpPr>
          <p:nvPr/>
        </p:nvSpPr>
        <p:spPr bwMode="auto">
          <a:xfrm>
            <a:off x="2484438" y="285750"/>
            <a:ext cx="4330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400" b="1" u="sng"/>
              <a:t>MARKETING STRATEGY IS :</a:t>
            </a:r>
          </a:p>
        </p:txBody>
      </p:sp>
      <p:sp>
        <p:nvSpPr>
          <p:cNvPr id="117772" name="Text Box 12"/>
          <p:cNvSpPr txBox="1">
            <a:spLocks noChangeArrowheads="1"/>
          </p:cNvSpPr>
          <p:nvPr/>
        </p:nvSpPr>
        <p:spPr bwMode="auto">
          <a:xfrm rot="10800000">
            <a:off x="323850" y="2924175"/>
            <a:ext cx="10985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algn="ctr"/>
            <a:r>
              <a:rPr lang="en-US" sz="2000" b="1" u="sng"/>
              <a:t>MARKETING</a:t>
            </a:r>
          </a:p>
          <a:p>
            <a:pPr algn="ctr"/>
            <a:r>
              <a:rPr lang="en-US" sz="2000" b="1" u="sng"/>
              <a:t>IMPLEMNTATION</a:t>
            </a:r>
          </a:p>
          <a:p>
            <a:pPr algn="ctr"/>
            <a:r>
              <a:rPr lang="en-US" sz="2000" b="1" u="sng"/>
              <a:t>IS …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77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177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5" grpId="0"/>
      <p:bldP spid="117766" grpId="0"/>
      <p:bldP spid="117767" grpId="0"/>
      <p:bldP spid="117768" grpId="0"/>
      <p:bldP spid="117769" grpId="0"/>
      <p:bldP spid="11777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algn="r" rtl="1" eaLnBrk="1" hangingPunct="1">
              <a:buFontTx/>
              <a:buChar char="-"/>
            </a:pPr>
            <a:r>
              <a:rPr lang="fa-IR" sz="3600" b="1" smtClean="0">
                <a:effectLst/>
              </a:rPr>
              <a:t>مزیّت ها همیشه مربوط به داشته های خود نیست بلکه میتواند حاصل ارتباط با دیگران و شبکه ها و گروه های همکار باشد.</a:t>
            </a:r>
          </a:p>
          <a:p>
            <a:pPr algn="r" rtl="1" eaLnBrk="1" hangingPunct="1">
              <a:buFontTx/>
              <a:buNone/>
            </a:pPr>
            <a:endParaRPr lang="fa-IR" sz="3600" b="1" smtClean="0">
              <a:effectLst/>
            </a:endParaRPr>
          </a:p>
          <a:p>
            <a:pPr algn="r" rtl="1" eaLnBrk="1" hangingPunct="1">
              <a:buFontTx/>
              <a:buChar char="-"/>
            </a:pPr>
            <a:r>
              <a:rPr lang="fa-IR" sz="3600" b="1" smtClean="0">
                <a:effectLst/>
              </a:rPr>
              <a:t>موفقیت این استراتژی حاصل تحقیقات بازاریابی دقیق و درست </a:t>
            </a:r>
          </a:p>
          <a:p>
            <a:pPr algn="r" rtl="1" eaLnBrk="1" hangingPunct="1">
              <a:buFontTx/>
              <a:buNone/>
            </a:pPr>
            <a:endParaRPr lang="fa-IR" sz="3600" b="1" smtClean="0">
              <a:effectLst/>
            </a:endParaRPr>
          </a:p>
          <a:p>
            <a:pPr algn="r" rtl="1" eaLnBrk="1" hangingPunct="1">
              <a:buFontTx/>
              <a:buChar char="•"/>
            </a:pPr>
            <a:r>
              <a:rPr lang="fa-IR" sz="3600" b="1" smtClean="0">
                <a:effectLst/>
              </a:rPr>
              <a:t>یعنی « مشتری شناسی ، رقیب شناسی ، محیط و بازار شناسی و خود شناسی » است.</a:t>
            </a:r>
          </a:p>
          <a:p>
            <a:pPr algn="r" rtl="1" eaLnBrk="1" hangingPunct="1">
              <a:buFontTx/>
              <a:buChar char="•"/>
            </a:pPr>
            <a:endParaRPr lang="en-US" sz="3600" b="1" smtClean="0">
              <a:effectLst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b="1" smtClean="0"/>
              <a:t>3- استراتژی ارتباطی</a:t>
            </a:r>
            <a:r>
              <a:rPr lang="fa-IR" smtClean="0"/>
              <a:t> </a:t>
            </a:r>
            <a:endParaRPr lang="en-US" smtClean="0"/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213"/>
            <a:ext cx="8569325" cy="4852987"/>
          </a:xfrm>
        </p:spPr>
        <p:txBody>
          <a:bodyPr/>
          <a:lstStyle/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یکی از عوامل مهم در شرایط رقابتی ، اطمینان از نوع روابط مناسب با انواع گروه های ذینفع است.</a:t>
            </a:r>
          </a:p>
          <a:p>
            <a:pPr algn="r" rtl="1" eaLnBrk="1" hangingPunct="1">
              <a:buFontTx/>
              <a:buNone/>
              <a:defRPr/>
            </a:pPr>
            <a:endParaRPr lang="fa-IR" sz="3600" b="1" smtClean="0"/>
          </a:p>
          <a:p>
            <a:pPr algn="r" rtl="1" eaLnBrk="1" hangingPunct="1">
              <a:buFontTx/>
              <a:buChar char="-"/>
              <a:defRPr/>
            </a:pPr>
            <a:r>
              <a:rPr lang="fa-IR" sz="3600" b="1" smtClean="0"/>
              <a:t>گروه های ذینفع شامل مشتریان ، همکاران ، صاحبان سهام، تأمین کنندگان ، توزیع کنندگان و هسته های قدرت در بازار هستند.</a:t>
            </a:r>
          </a:p>
          <a:p>
            <a:pPr algn="r" rtl="1" eaLnBrk="1" hangingPunct="1">
              <a:buFontTx/>
              <a:buChar char="-"/>
              <a:defRPr/>
            </a:pPr>
            <a:endParaRPr lang="en-US" sz="3600" b="1" smtClean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3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3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13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3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3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3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698" grpId="0"/>
    </p:bldLst>
  </p:timing>
</p:sld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2554</TotalTime>
  <Words>6813</Words>
  <Application>Microsoft Office PowerPoint</Application>
  <PresentationFormat>On-screen Show (4:3)</PresentationFormat>
  <Paragraphs>1005</Paragraphs>
  <Slides>124</Slides>
  <Notes>124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124</vt:i4>
      </vt:variant>
    </vt:vector>
  </HeadingPairs>
  <TitlesOfParts>
    <vt:vector size="125" baseType="lpstr">
      <vt:lpstr>Beam</vt:lpstr>
      <vt:lpstr>استراتژی های کسب و کار  </vt:lpstr>
      <vt:lpstr>نکات اصلی سخنرانی </vt:lpstr>
      <vt:lpstr>کسب و کار چیست ؟ </vt:lpstr>
      <vt:lpstr>کاسبکار کیست؟ </vt:lpstr>
      <vt:lpstr>استراتژیهای عمومی </vt:lpstr>
      <vt:lpstr>Slide 6</vt:lpstr>
      <vt:lpstr>Slide 7</vt:lpstr>
      <vt:lpstr>Slide 8</vt:lpstr>
      <vt:lpstr>Slide 9</vt:lpstr>
      <vt:lpstr>Slide 10</vt:lpstr>
      <vt:lpstr>Slide 11</vt:lpstr>
      <vt:lpstr>Slide 12</vt:lpstr>
      <vt:lpstr>استراتژی های وضّعیتی</vt:lpstr>
      <vt:lpstr>General Electrics strategy chart</vt:lpstr>
      <vt:lpstr>Slide 15</vt:lpstr>
      <vt:lpstr>استراتژی های محصول – بازار </vt:lpstr>
      <vt:lpstr>استراتژی رقابتی </vt:lpstr>
      <vt:lpstr>Slide 18</vt:lpstr>
      <vt:lpstr>انواع استراتژی های رقابتی </vt:lpstr>
      <vt:lpstr>استراتژی مزیت قیمت تمام شده  COST ADVNTAGE STRATEG</vt:lpstr>
      <vt:lpstr>DIFFERENTIATION استراتژی تمایز            </vt:lpstr>
      <vt:lpstr>عوامل ایجاد تمایز </vt:lpstr>
      <vt:lpstr>FOCUS STRATEGY     استراتژی کانون </vt:lpstr>
      <vt:lpstr>اصول استراتژی رقابتی کانون </vt:lpstr>
      <vt:lpstr>مواردیکه استراتژی کانون مؤثرتر است </vt:lpstr>
      <vt:lpstr>استراتژی های بازار</vt:lpstr>
      <vt:lpstr>Slide 27</vt:lpstr>
      <vt:lpstr>Slide 28</vt:lpstr>
      <vt:lpstr>Slide 29</vt:lpstr>
      <vt:lpstr>استراتژی های بازار</vt:lpstr>
      <vt:lpstr>Slide 31</vt:lpstr>
      <vt:lpstr>Slide 32</vt:lpstr>
      <vt:lpstr>Slide 33</vt:lpstr>
      <vt:lpstr>Slide 34</vt:lpstr>
      <vt:lpstr>استراتژی های بازار</vt:lpstr>
      <vt:lpstr>Slide 36</vt:lpstr>
      <vt:lpstr>Slide 37</vt:lpstr>
      <vt:lpstr>Slide 38</vt:lpstr>
      <vt:lpstr>استراتژی های بازار</vt:lpstr>
      <vt:lpstr>Slide 40</vt:lpstr>
      <vt:lpstr>Slide 41</vt:lpstr>
      <vt:lpstr>Slide 42</vt:lpstr>
      <vt:lpstr>استراتژی های بازار</vt:lpstr>
      <vt:lpstr>Slide 44</vt:lpstr>
      <vt:lpstr>Slide 45</vt:lpstr>
      <vt:lpstr>Slide 46</vt:lpstr>
      <vt:lpstr>Slide 47</vt:lpstr>
      <vt:lpstr>استراتژی های آینده</vt:lpstr>
      <vt:lpstr>Slide 49</vt:lpstr>
      <vt:lpstr>2- استراتژی مزیت یابی و مزیت سازی</vt:lpstr>
      <vt:lpstr>Slide 51</vt:lpstr>
      <vt:lpstr>3- استراتژی ارتباطی </vt:lpstr>
      <vt:lpstr>Slide 53</vt:lpstr>
      <vt:lpstr>4- استراتژی بازاریابی و فروش هوشمندانه و چابک</vt:lpstr>
      <vt:lpstr>Slide 55</vt:lpstr>
      <vt:lpstr>5- استراتژی بازاریابی ارزشی</vt:lpstr>
      <vt:lpstr>Slide 57</vt:lpstr>
      <vt:lpstr>6- استراتژی منزلت</vt:lpstr>
      <vt:lpstr>Slide 59</vt:lpstr>
      <vt:lpstr>نکات کلیدی در استراتژی های مؤثر </vt:lpstr>
      <vt:lpstr>Slide 61</vt:lpstr>
      <vt:lpstr> قابل اتکا بودن</vt:lpstr>
      <vt:lpstr> قیمت مناسب</vt:lpstr>
      <vt:lpstr>Slide 64</vt:lpstr>
      <vt:lpstr> انعطاف پذیری</vt:lpstr>
      <vt:lpstr> خدمات فراگیر </vt:lpstr>
      <vt:lpstr> سرعت وتازگی ( مدیریت زمان)</vt:lpstr>
      <vt:lpstr>Slide 68</vt:lpstr>
      <vt:lpstr>استراتژی ارزش برای سهامداران</vt:lpstr>
      <vt:lpstr>Slide 70</vt:lpstr>
      <vt:lpstr>راه های افزایش ارزش برای سهامداران </vt:lpstr>
      <vt:lpstr>Slide 72</vt:lpstr>
      <vt:lpstr>Slide 73</vt:lpstr>
      <vt:lpstr>Slide 74</vt:lpstr>
      <vt:lpstr>شرایط برای محصول جدید </vt:lpstr>
      <vt:lpstr>استراتژی محصول جدید</vt:lpstr>
      <vt:lpstr>علل موفقیت یا شکست محصولات جدید </vt:lpstr>
      <vt:lpstr>علل موفقیت یا شکست محصولات جدید </vt:lpstr>
      <vt:lpstr>علل موفقیت یا شکست محصولات جدید</vt:lpstr>
      <vt:lpstr>مهمترین دلایل شکست محصولات جدید</vt:lpstr>
      <vt:lpstr>Slide 81</vt:lpstr>
      <vt:lpstr>Slide 82</vt:lpstr>
      <vt:lpstr>استراتژی های گزینش بازارهای صادراتی </vt:lpstr>
      <vt:lpstr>Slide 84</vt:lpstr>
      <vt:lpstr>ماتریس قوه رقابتی </vt:lpstr>
      <vt:lpstr>Slide 86</vt:lpstr>
      <vt:lpstr>معیارهای اصلی در تعیین استراتژی ورود به بازار</vt:lpstr>
      <vt:lpstr>Slide 88</vt:lpstr>
      <vt:lpstr>Slide 89</vt:lpstr>
      <vt:lpstr>Slide 90</vt:lpstr>
      <vt:lpstr>Slide 91</vt:lpstr>
      <vt:lpstr>استراتژی های مختلف ورود به بازارها  “Market Entry Strategy”</vt:lpstr>
      <vt:lpstr>استراتژی های مختلف ورود به بازارها  “Market Entry Strategy”                                   </vt:lpstr>
      <vt:lpstr>تغییرات محیط بازاریابی و کاربرد آنها</vt:lpstr>
      <vt:lpstr>تغییرات محیط بازاریابی و کاربرد آنها</vt:lpstr>
      <vt:lpstr>تغییرات محیط بازاریابی و کاربرد آنها</vt:lpstr>
      <vt:lpstr>Slide 97</vt:lpstr>
      <vt:lpstr>Slide 98</vt:lpstr>
      <vt:lpstr>3- استراتژی ارتباطی </vt:lpstr>
      <vt:lpstr>Slide 100</vt:lpstr>
      <vt:lpstr>4- استراتژی بازاریابی و فروش هوشمندانه و چابک</vt:lpstr>
      <vt:lpstr>Slide 102</vt:lpstr>
      <vt:lpstr>5- استراتژی بازاریابی ارزشی</vt:lpstr>
      <vt:lpstr>Slide 104</vt:lpstr>
      <vt:lpstr>6- استراتژی منزلت</vt:lpstr>
      <vt:lpstr>Slide 106</vt:lpstr>
      <vt:lpstr>نکات کلیدی در استراتژی های مؤثر </vt:lpstr>
      <vt:lpstr>Slide 108</vt:lpstr>
      <vt:lpstr> قابل اتکا بودن</vt:lpstr>
      <vt:lpstr> قیمت مناسب</vt:lpstr>
      <vt:lpstr>Slide 111</vt:lpstr>
      <vt:lpstr> انعطاف پذیری</vt:lpstr>
      <vt:lpstr> خدمات فراگیر </vt:lpstr>
      <vt:lpstr> سرعت وتازگی ( مدیریت زمان)</vt:lpstr>
      <vt:lpstr>Slide 115</vt:lpstr>
      <vt:lpstr>استراتژی ارزش برای سهامداران</vt:lpstr>
      <vt:lpstr>Slide 117</vt:lpstr>
      <vt:lpstr>راه های افزایش ارزش برای سهامداران </vt:lpstr>
      <vt:lpstr>Slide 119</vt:lpstr>
      <vt:lpstr>Slide 120</vt:lpstr>
      <vt:lpstr>Slide 121</vt:lpstr>
      <vt:lpstr>شرایط برای محصول جدید </vt:lpstr>
      <vt:lpstr>مهمترین دلایل شکست محصولات جدید</vt:lpstr>
      <vt:lpstr>Slide 124</vt:lpstr>
    </vt:vector>
  </TitlesOfParts>
  <Company>rastabin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استراتژی های بازرگانی </dc:title>
  <dc:creator>hanieh</dc:creator>
  <cp:lastModifiedBy>Administratr</cp:lastModifiedBy>
  <cp:revision>428</cp:revision>
  <dcterms:created xsi:type="dcterms:W3CDTF">2005-07-24T10:25:15Z</dcterms:created>
  <dcterms:modified xsi:type="dcterms:W3CDTF">2008-12-11T08:02:50Z</dcterms:modified>
</cp:coreProperties>
</file>