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4"/>
  </p:notesMasterIdLst>
  <p:sldIdLst>
    <p:sldId id="586" r:id="rId2"/>
    <p:sldId id="658" r:id="rId3"/>
    <p:sldId id="655" r:id="rId4"/>
    <p:sldId id="652" r:id="rId5"/>
    <p:sldId id="659" r:id="rId6"/>
    <p:sldId id="619" r:id="rId7"/>
    <p:sldId id="620" r:id="rId8"/>
    <p:sldId id="650" r:id="rId9"/>
    <p:sldId id="621" r:id="rId10"/>
    <p:sldId id="622" r:id="rId11"/>
    <p:sldId id="623" r:id="rId12"/>
    <p:sldId id="624" r:id="rId13"/>
    <p:sldId id="625" r:id="rId14"/>
    <p:sldId id="626" r:id="rId15"/>
    <p:sldId id="630" r:id="rId16"/>
    <p:sldId id="663" r:id="rId17"/>
    <p:sldId id="664" r:id="rId18"/>
    <p:sldId id="631" r:id="rId19"/>
    <p:sldId id="632" r:id="rId20"/>
    <p:sldId id="635" r:id="rId21"/>
    <p:sldId id="636" r:id="rId22"/>
    <p:sldId id="637" r:id="rId23"/>
    <p:sldId id="638" r:id="rId24"/>
    <p:sldId id="640" r:id="rId25"/>
    <p:sldId id="641" r:id="rId26"/>
    <p:sldId id="642" r:id="rId27"/>
    <p:sldId id="643" r:id="rId28"/>
    <p:sldId id="645" r:id="rId29"/>
    <p:sldId id="665" r:id="rId30"/>
    <p:sldId id="656" r:id="rId31"/>
    <p:sldId id="660" r:id="rId32"/>
    <p:sldId id="651" r:id="rId3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33"/>
    <a:srgbClr val="FFFF00"/>
    <a:srgbClr val="33CC33"/>
    <a:srgbClr val="006600"/>
    <a:srgbClr val="000066"/>
    <a:srgbClr val="CC0000"/>
    <a:srgbClr val="CC00CC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728" autoAdjust="0"/>
  </p:normalViewPr>
  <p:slideViewPr>
    <p:cSldViewPr>
      <p:cViewPr>
        <p:scale>
          <a:sx n="89" d="100"/>
          <a:sy n="89" d="100"/>
        </p:scale>
        <p:origin x="-7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73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70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</a:p>
        </p:txBody>
      </p:sp>
      <p:sp>
        <p:nvSpPr>
          <p:cNvPr id="2170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170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SimSun" pitchFamily="2" charset="-122"/>
                <a:cs typeface="Times New Roman" pitchFamily="18" charset="0"/>
              </a:defRPr>
            </a:lvl1pPr>
          </a:lstStyle>
          <a:p>
            <a:pPr>
              <a:defRPr/>
            </a:pPr>
            <a:fld id="{DB264ED9-A92F-4A42-BCFD-61C5118C4C9E}" type="slidenum">
              <a:rPr lang="ar-SA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-1035050" y="1552575"/>
            <a:ext cx="10179050" cy="5305425"/>
            <a:chOff x="-652" y="978"/>
            <a:chExt cx="6412" cy="3342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G0" fmla="+- 0 0 0"/>
                <a:gd name="G1" fmla="+- 21231 0 0"/>
                <a:gd name="G2" fmla="+- 21600 0 0"/>
                <a:gd name="T0" fmla="*/ 3977 w 21600"/>
                <a:gd name="T1" fmla="*/ 0 h 21231"/>
                <a:gd name="T2" fmla="*/ 21600 w 21600"/>
                <a:gd name="T3" fmla="*/ 21231 h 21231"/>
                <a:gd name="T4" fmla="*/ 0 w 21600"/>
                <a:gd name="T5" fmla="*/ 21231 h 21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3077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altLang="zh-CN"/>
              <a:t>Click to edit Master title style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lIns="92075" tIns="46038" rIns="92075" bIns="46038"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zh-CN"/>
              <a:t>Click to edit Master subtitle style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www.drroosta.com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2833C-5793-473C-A917-03D95EF2DB56}" type="slidenum">
              <a:rPr lang="ar-SA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www.drroosta.com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343D5B-484D-4C5C-80F8-5E6A5DDB6FE3}" type="slidenum">
              <a:rPr lang="ar-SA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www.drroosta.com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5ADA7-8FD9-493B-A72F-861D4C047F2D}" type="slidenum">
              <a:rPr lang="ar-SA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www.drroosta.com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29CF9-2766-4692-BEDC-2E31F853EFB0}" type="slidenum">
              <a:rPr lang="ar-SA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www.drroosta.com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EB801-C8A5-4596-8A22-CDE8C4F73079}" type="slidenum">
              <a:rPr lang="ar-SA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www.drroosta.com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CC9FF-A0B5-4A34-A300-E4C07541D709}" type="slidenum">
              <a:rPr lang="ar-SA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www.drroosta.com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409C0-3173-437E-87EB-6431366DBE3C}" type="slidenum">
              <a:rPr lang="ar-SA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www.drroosta.com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5CE03-15D5-42C1-A1FF-AC96DD7FF3D2}" type="slidenum">
              <a:rPr lang="ar-SA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www.drroosta.com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B5646-9D40-4B0F-95AA-5915EDD5A923}" type="slidenum">
              <a:rPr lang="ar-SA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www.drroosta.com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009CB-1709-4A79-94D4-0EA7D39357C5}" type="slidenum">
              <a:rPr lang="ar-SA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www.drroosta.com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7E53E-B5BC-438B-9D8F-E9B7656B746D}" type="slidenum">
              <a:rPr lang="ar-SA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10"/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2051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/>
              <a:ahLst/>
              <a:cxnLst>
                <a:cxn ang="0">
                  <a:pos x="1905" y="3312"/>
                </a:cxn>
                <a:cxn ang="0">
                  <a:pos x="2358" y="3313"/>
                </a:cxn>
                <a:cxn ang="0">
                  <a:pos x="2358" y="1437"/>
                </a:cxn>
                <a:cxn ang="0">
                  <a:pos x="0" y="0"/>
                </a:cxn>
                <a:cxn ang="0">
                  <a:pos x="201" y="150"/>
                </a:cxn>
                <a:cxn ang="0">
                  <a:pos x="366" y="279"/>
                </a:cxn>
                <a:cxn ang="0">
                  <a:pos x="552" y="441"/>
                </a:cxn>
                <a:cxn ang="0">
                  <a:pos x="732" y="612"/>
                </a:cxn>
                <a:cxn ang="0">
                  <a:pos x="996" y="903"/>
                </a:cxn>
                <a:cxn ang="0">
                  <a:pos x="1230" y="1212"/>
                </a:cxn>
                <a:cxn ang="0">
                  <a:pos x="1400" y="1482"/>
                </a:cxn>
                <a:cxn ang="0">
                  <a:pos x="1548" y="1761"/>
                </a:cxn>
                <a:cxn ang="0">
                  <a:pos x="1665" y="2040"/>
                </a:cxn>
                <a:cxn ang="0">
                  <a:pos x="1751" y="2295"/>
                </a:cxn>
                <a:cxn ang="0">
                  <a:pos x="1809" y="2511"/>
                </a:cxn>
                <a:cxn ang="0">
                  <a:pos x="1863" y="2778"/>
                </a:cxn>
                <a:cxn ang="0">
                  <a:pos x="1890" y="3012"/>
                </a:cxn>
                <a:cxn ang="0">
                  <a:pos x="1905" y="3312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52" name="Arc 4"/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ea typeface="SimSun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ea typeface="SimSun" pitchFamily="2" charset="-122"/>
              </a:defRPr>
            </a:lvl1pPr>
          </a:lstStyle>
          <a:p>
            <a:pPr>
              <a:defRPr/>
            </a:pPr>
            <a:r>
              <a:rPr lang="en-US" altLang="zh-CN"/>
              <a:t>www.drroosta.com</a:t>
            </a: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ea typeface="SimSun" pitchFamily="2" charset="-122"/>
                <a:cs typeface="Times New Roman" pitchFamily="18" charset="0"/>
              </a:defRPr>
            </a:lvl1pPr>
          </a:lstStyle>
          <a:p>
            <a:pPr>
              <a:defRPr/>
            </a:pPr>
            <a:fld id="{A418F246-191E-4589-9373-8BAF84A1820B}" type="slidenum">
              <a:rPr lang="ar-SA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9223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3.jpeg"/><Relationship Id="rId4" Type="http://schemas.openxmlformats.org/officeDocument/2006/relationships/oleObject" Target="../embeddings/oleObject4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3.jpeg"/><Relationship Id="rId4" Type="http://schemas.openxmlformats.org/officeDocument/2006/relationships/oleObject" Target="../embeddings/oleObject5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6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8.bin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2565400"/>
            <a:ext cx="8207375" cy="2006600"/>
          </a:xfrm>
        </p:spPr>
        <p:txBody>
          <a:bodyPr/>
          <a:lstStyle/>
          <a:p>
            <a:pPr eaLnBrk="1" hangingPunct="1">
              <a:defRPr/>
            </a:pPr>
            <a:r>
              <a:rPr lang="fa-IR" sz="8800" b="1" dirty="0" smtClean="0">
                <a:solidFill>
                  <a:srgbClr val="FFFF00"/>
                </a:solidFill>
                <a:cs typeface="Arial" charset="0"/>
              </a:rPr>
              <a:t>الگوی مدیریت شناسه (برند)در صنایع غذایی ایران</a:t>
            </a:r>
            <a:endParaRPr lang="en-US" sz="8800" b="1" dirty="0" smtClean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389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00125" y="4429125"/>
            <a:ext cx="7000875" cy="1752600"/>
          </a:xfrm>
        </p:spPr>
        <p:txBody>
          <a:bodyPr/>
          <a:lstStyle/>
          <a:p>
            <a:pPr eaLnBrk="1" hangingPunct="1"/>
            <a:r>
              <a:rPr lang="fa-IR" sz="5400" b="1" smtClean="0">
                <a:cs typeface="Times New Roman" pitchFamily="18" charset="0"/>
              </a:rPr>
              <a:t>سخنران:دکتر احمد روستا</a:t>
            </a:r>
            <a:endParaRPr lang="en-US" sz="5400" b="1" smtClean="0">
              <a:cs typeface="Times New Roman" pitchFamily="18" charset="0"/>
            </a:endParaRPr>
          </a:p>
        </p:txBody>
      </p:sp>
      <p:sp>
        <p:nvSpPr>
          <p:cNvPr id="21508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altLang="zh-CN" smtClean="0"/>
              <a:t>www.drroosta.com</a:t>
            </a:r>
          </a:p>
        </p:txBody>
      </p:sp>
      <p:sp>
        <p:nvSpPr>
          <p:cNvPr id="2150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0AAE361-5E03-4200-834B-F00A3D5C5EE2}" type="slidenum">
              <a:rPr lang="ar-SA" altLang="en-US" smtClean="0"/>
              <a:pPr/>
              <a:t>1</a:t>
            </a:fld>
            <a:endParaRPr lang="en-US" altLang="zh-CN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9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9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9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389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89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89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89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9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9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" y="357188"/>
            <a:ext cx="8429625" cy="1214437"/>
          </a:xfrm>
        </p:spPr>
        <p:txBody>
          <a:bodyPr/>
          <a:lstStyle/>
          <a:p>
            <a:pPr algn="r" rtl="1">
              <a:defRPr/>
            </a:pPr>
            <a:r>
              <a:rPr lang="fa-IR" b="1" dirty="0" smtClean="0">
                <a:solidFill>
                  <a:srgbClr val="FFFF00"/>
                </a:solidFill>
                <a:cs typeface="B Nazanin" pitchFamily="2" charset="-78"/>
              </a:rPr>
              <a:t>2</a:t>
            </a:r>
            <a:r>
              <a:rPr lang="fa-IR" b="1" dirty="0" smtClean="0">
                <a:solidFill>
                  <a:srgbClr val="FFFF00"/>
                </a:solidFill>
              </a:rPr>
              <a:t>- ساختار مناسب برند کدام است.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685800" y="1571625"/>
            <a:ext cx="8029575" cy="4524375"/>
          </a:xfrm>
        </p:spPr>
        <p:txBody>
          <a:bodyPr/>
          <a:lstStyle/>
          <a:p>
            <a:pPr algn="r" rtl="1"/>
            <a:r>
              <a:rPr lang="fa-IR" sz="4000" b="1" smtClean="0"/>
              <a:t>برتری هویت بنگاه بر برند؟</a:t>
            </a:r>
          </a:p>
          <a:p>
            <a:pPr algn="r" rtl="1"/>
            <a:endParaRPr lang="fa-IR" sz="4000" b="1" smtClean="0"/>
          </a:p>
          <a:p>
            <a:pPr algn="r" rtl="1"/>
            <a:r>
              <a:rPr lang="fa-IR" sz="4000" b="1" smtClean="0"/>
              <a:t>تأیید وامضای برند توسط بنگاه؟</a:t>
            </a:r>
          </a:p>
          <a:p>
            <a:pPr algn="r" rtl="1"/>
            <a:endParaRPr lang="fa-IR" sz="4000" b="1" smtClean="0"/>
          </a:p>
          <a:p>
            <a:pPr algn="r" rtl="1"/>
            <a:r>
              <a:rPr lang="fa-IR" sz="4000" b="1" smtClean="0"/>
              <a:t>برتری برند بدون ارتباط با بنگاه؟</a:t>
            </a:r>
            <a:endParaRPr lang="en-US" sz="4000" b="1" smtClean="0"/>
          </a:p>
        </p:txBody>
      </p:sp>
      <p:sp>
        <p:nvSpPr>
          <p:cNvPr id="28676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altLang="zh-CN" smtClean="0"/>
              <a:t>www.drroosta.com</a:t>
            </a:r>
          </a:p>
        </p:txBody>
      </p:sp>
      <p:sp>
        <p:nvSpPr>
          <p:cNvPr id="2867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F32FB38-57D9-4ED6-9592-018B7A8E9143}" type="slidenum">
              <a:rPr lang="ar-SA" altLang="en-US" smtClean="0"/>
              <a:pPr/>
              <a:t>10</a:t>
            </a:fld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88" y="285750"/>
            <a:ext cx="8572500" cy="1466850"/>
          </a:xfrm>
        </p:spPr>
        <p:txBody>
          <a:bodyPr/>
          <a:lstStyle/>
          <a:p>
            <a:pPr algn="r">
              <a:defRPr/>
            </a:pPr>
            <a:r>
              <a:rPr lang="fa-IR" b="1" dirty="0" smtClean="0">
                <a:solidFill>
                  <a:srgbClr val="FFFF00"/>
                </a:solidFill>
                <a:cs typeface="B Nazanin" pitchFamily="2" charset="-78"/>
              </a:rPr>
              <a:t>3</a:t>
            </a:r>
            <a:r>
              <a:rPr lang="fa-IR" b="1" dirty="0" smtClean="0">
                <a:solidFill>
                  <a:srgbClr val="FFFF00"/>
                </a:solidFill>
              </a:rPr>
              <a:t>-مخاطبان وبازار هدف خود را مشخص کنید.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285750" y="1643063"/>
            <a:ext cx="8572500" cy="4452937"/>
          </a:xfrm>
        </p:spPr>
        <p:txBody>
          <a:bodyPr/>
          <a:lstStyle/>
          <a:p>
            <a:pPr algn="r" rtl="1"/>
            <a:r>
              <a:rPr lang="fa-IR" sz="4000" b="1" smtClean="0"/>
              <a:t>انتخاب بازار هدف وتعیین مخاطبان مورد نظر؟</a:t>
            </a:r>
          </a:p>
          <a:p>
            <a:pPr algn="r" rtl="1"/>
            <a:endParaRPr lang="fa-IR" sz="4000" b="1" smtClean="0"/>
          </a:p>
          <a:p>
            <a:pPr algn="r" rtl="1"/>
            <a:r>
              <a:rPr lang="fa-IR" sz="4000" b="1" smtClean="0"/>
              <a:t>منافع،علائق،معیارها وارزشهای آنان؟</a:t>
            </a:r>
          </a:p>
          <a:p>
            <a:pPr algn="r" rtl="1"/>
            <a:endParaRPr lang="fa-IR" sz="4000" b="1" smtClean="0"/>
          </a:p>
          <a:p>
            <a:pPr algn="r" rtl="1"/>
            <a:r>
              <a:rPr lang="fa-IR" sz="4000" b="1" smtClean="0"/>
              <a:t>عوامل تأثیرگذار بر رفتار آنان؟</a:t>
            </a:r>
            <a:endParaRPr lang="en-US" sz="4000" b="1" smtClean="0"/>
          </a:p>
        </p:txBody>
      </p:sp>
      <p:sp>
        <p:nvSpPr>
          <p:cNvPr id="29700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altLang="zh-CN" smtClean="0"/>
              <a:t>www.drroosta.com</a:t>
            </a:r>
          </a:p>
        </p:txBody>
      </p:sp>
      <p:sp>
        <p:nvSpPr>
          <p:cNvPr id="2970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C22022D-86E6-4E46-ADA6-0F16E2766857}" type="slidenum">
              <a:rPr lang="ar-SA" altLang="en-US" smtClean="0"/>
              <a:pPr/>
              <a:t>11</a:t>
            </a:fld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88" y="214313"/>
            <a:ext cx="8501062" cy="1214437"/>
          </a:xfrm>
        </p:spPr>
        <p:txBody>
          <a:bodyPr/>
          <a:lstStyle/>
          <a:p>
            <a:pPr algn="r">
              <a:defRPr/>
            </a:pPr>
            <a:r>
              <a:rPr lang="fa-IR" b="1" dirty="0" smtClean="0">
                <a:solidFill>
                  <a:srgbClr val="FFFF00"/>
                </a:solidFill>
                <a:cs typeface="B Nazanin" pitchFamily="2" charset="-78"/>
              </a:rPr>
              <a:t>4</a:t>
            </a:r>
            <a:r>
              <a:rPr lang="fa-IR" b="1" dirty="0" smtClean="0">
                <a:solidFill>
                  <a:srgbClr val="FFFF00"/>
                </a:solidFill>
              </a:rPr>
              <a:t>- رقبای خود را بشناسید.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685800" y="1571625"/>
            <a:ext cx="8101013" cy="4524375"/>
          </a:xfrm>
        </p:spPr>
        <p:txBody>
          <a:bodyPr/>
          <a:lstStyle/>
          <a:p>
            <a:pPr algn="r" rtl="1"/>
            <a:r>
              <a:rPr lang="fa-IR" sz="4000" b="1" smtClean="0"/>
              <a:t>جایگاه برند رقبا؟</a:t>
            </a:r>
          </a:p>
          <a:p>
            <a:pPr algn="r" rtl="1"/>
            <a:endParaRPr lang="fa-IR" sz="4000" b="1" smtClean="0"/>
          </a:p>
          <a:p>
            <a:pPr algn="r" rtl="1"/>
            <a:r>
              <a:rPr lang="fa-IR" sz="4000" b="1" smtClean="0"/>
              <a:t>عوامل موفقیت یا عدم موفقیت برندهای رقیب؟</a:t>
            </a:r>
          </a:p>
          <a:p>
            <a:pPr algn="r" rtl="1"/>
            <a:endParaRPr lang="fa-IR" sz="4000" b="1" smtClean="0"/>
          </a:p>
          <a:p>
            <a:pPr algn="r" rtl="1"/>
            <a:r>
              <a:rPr lang="fa-IR" sz="4000" b="1" smtClean="0"/>
              <a:t>استراتژیهای برند رقبا؟</a:t>
            </a:r>
          </a:p>
        </p:txBody>
      </p:sp>
      <p:sp>
        <p:nvSpPr>
          <p:cNvPr id="30724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altLang="zh-CN" smtClean="0"/>
              <a:t>www.drroosta.com</a:t>
            </a:r>
          </a:p>
        </p:txBody>
      </p:sp>
      <p:sp>
        <p:nvSpPr>
          <p:cNvPr id="3072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538E3D8-6EF8-45DB-9D6F-21864D035A10}" type="slidenum">
              <a:rPr lang="ar-SA" altLang="en-US" smtClean="0"/>
              <a:pPr/>
              <a:t>12</a:t>
            </a:fld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285750"/>
            <a:ext cx="8643937" cy="1143000"/>
          </a:xfrm>
        </p:spPr>
        <p:txBody>
          <a:bodyPr/>
          <a:lstStyle/>
          <a:p>
            <a:pPr algn="r">
              <a:defRPr/>
            </a:pPr>
            <a:r>
              <a:rPr lang="fa-IR" b="1" dirty="0" smtClean="0">
                <a:solidFill>
                  <a:srgbClr val="FFFF00"/>
                </a:solidFill>
                <a:cs typeface="B Nazanin" pitchFamily="2" charset="-78"/>
              </a:rPr>
              <a:t>5</a:t>
            </a:r>
            <a:r>
              <a:rPr lang="fa-IR" b="1" dirty="0" smtClean="0">
                <a:solidFill>
                  <a:srgbClr val="FFFF00"/>
                </a:solidFill>
              </a:rPr>
              <a:t>-برند خود را تعریف کنید.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214313" y="1571625"/>
            <a:ext cx="8715375" cy="4524375"/>
          </a:xfrm>
        </p:spPr>
        <p:txBody>
          <a:bodyPr/>
          <a:lstStyle/>
          <a:p>
            <a:pPr algn="r" rtl="1"/>
            <a:r>
              <a:rPr lang="fa-IR" sz="4000" b="1" smtClean="0"/>
              <a:t>عوامل پایه ای وناپیدا ( چشم انداز، فرهنگ، مدیریت ،...)</a:t>
            </a:r>
          </a:p>
          <a:p>
            <a:pPr algn="r" rtl="1"/>
            <a:endParaRPr lang="fa-IR" sz="4000" b="1" smtClean="0"/>
          </a:p>
          <a:p>
            <a:pPr algn="r" rtl="1"/>
            <a:r>
              <a:rPr lang="fa-IR" sz="4000" b="1" smtClean="0"/>
              <a:t>عوامل ظاهری وآشکار ( نام، نشان،سمبل،رنگ،  طرح ،شعار)</a:t>
            </a:r>
            <a:endParaRPr lang="en-US" sz="4000" b="1" smtClean="0"/>
          </a:p>
        </p:txBody>
      </p:sp>
      <p:sp>
        <p:nvSpPr>
          <p:cNvPr id="31748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altLang="zh-CN" smtClean="0"/>
              <a:t>www.drroosta.com</a:t>
            </a:r>
          </a:p>
        </p:txBody>
      </p:sp>
      <p:sp>
        <p:nvSpPr>
          <p:cNvPr id="3174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3D98A46-078F-4620-9C5D-097BD775A045}" type="slidenum">
              <a:rPr lang="ar-SA" altLang="en-US" smtClean="0"/>
              <a:pPr/>
              <a:t>13</a:t>
            </a:fld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" y="285750"/>
            <a:ext cx="8429625" cy="1214438"/>
          </a:xfrm>
        </p:spPr>
        <p:txBody>
          <a:bodyPr/>
          <a:lstStyle/>
          <a:p>
            <a:pPr algn="r">
              <a:defRPr/>
            </a:pPr>
            <a:r>
              <a:rPr lang="fa-IR" b="1" dirty="0" smtClean="0">
                <a:solidFill>
                  <a:srgbClr val="FFFF00"/>
                </a:solidFill>
                <a:cs typeface="B Nazanin" pitchFamily="2" charset="-78"/>
              </a:rPr>
              <a:t>6</a:t>
            </a:r>
            <a:r>
              <a:rPr lang="fa-IR" b="1" dirty="0" smtClean="0">
                <a:solidFill>
                  <a:srgbClr val="FFFF00"/>
                </a:solidFill>
              </a:rPr>
              <a:t>- جایگاه برند خودتان را تعریف کنید.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214313" y="1643063"/>
            <a:ext cx="8786812" cy="4643437"/>
          </a:xfrm>
        </p:spPr>
        <p:txBody>
          <a:bodyPr/>
          <a:lstStyle/>
          <a:p>
            <a:pPr algn="r" rtl="1"/>
            <a:r>
              <a:rPr lang="fa-IR" sz="4000" b="1" smtClean="0"/>
              <a:t>وجه تمایز وعوامل منحصر بفرد وخاص برند</a:t>
            </a:r>
          </a:p>
          <a:p>
            <a:pPr algn="r" rtl="1"/>
            <a:endParaRPr lang="fa-IR" sz="4000" b="1" smtClean="0"/>
          </a:p>
          <a:p>
            <a:pPr algn="r" rtl="1"/>
            <a:r>
              <a:rPr lang="fa-IR" sz="4000" b="1" smtClean="0"/>
              <a:t>مرتبط بودن وجه تمایز برند با نوع مخاطبان وبازار هدف</a:t>
            </a:r>
          </a:p>
          <a:p>
            <a:pPr algn="r" rtl="1"/>
            <a:endParaRPr lang="fa-IR" sz="4000" b="1" smtClean="0"/>
          </a:p>
          <a:p>
            <a:pPr algn="r" rtl="1"/>
            <a:r>
              <a:rPr lang="fa-IR" sz="4000" b="1" smtClean="0"/>
              <a:t>مدیریت جایگاه برند سازی</a:t>
            </a:r>
            <a:endParaRPr lang="en-US" sz="4000" b="1" smtClean="0"/>
          </a:p>
        </p:txBody>
      </p:sp>
      <p:sp>
        <p:nvSpPr>
          <p:cNvPr id="32772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altLang="zh-CN" smtClean="0"/>
              <a:t>www.drroosta.com</a:t>
            </a:r>
          </a:p>
        </p:txBody>
      </p:sp>
      <p:sp>
        <p:nvSpPr>
          <p:cNvPr id="3277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8EAEF70-9AB8-45A2-90FF-4F18B7BCB80B}" type="slidenum">
              <a:rPr lang="ar-SA" altLang="en-US" smtClean="0"/>
              <a:pPr/>
              <a:t>14</a:t>
            </a:fld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val 2"/>
          <p:cNvSpPr>
            <a:spLocks noChangeArrowheads="1"/>
          </p:cNvSpPr>
          <p:nvPr/>
        </p:nvSpPr>
        <p:spPr bwMode="auto">
          <a:xfrm>
            <a:off x="755650" y="188913"/>
            <a:ext cx="2881313" cy="2519362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800" b="1">
                <a:solidFill>
                  <a:schemeClr val="bg2"/>
                </a:solidFill>
                <a:latin typeface="Arial" charset="0"/>
              </a:rPr>
              <a:t>آمیزه </a:t>
            </a:r>
          </a:p>
          <a:p>
            <a:pPr algn="ctr"/>
            <a:r>
              <a:rPr lang="fa-IR" sz="4800" b="1">
                <a:solidFill>
                  <a:schemeClr val="bg2"/>
                </a:solidFill>
                <a:latin typeface="Arial" charset="0"/>
              </a:rPr>
              <a:t>بازاریابی</a:t>
            </a:r>
            <a:endParaRPr lang="en-US" sz="4800" b="1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16387" name="Oval 3"/>
          <p:cNvSpPr>
            <a:spLocks noChangeArrowheads="1"/>
          </p:cNvSpPr>
          <p:nvPr/>
        </p:nvSpPr>
        <p:spPr bwMode="auto">
          <a:xfrm>
            <a:off x="5651500" y="188913"/>
            <a:ext cx="2881313" cy="2519362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800" b="1">
                <a:solidFill>
                  <a:schemeClr val="bg2"/>
                </a:solidFill>
                <a:latin typeface="Arial" charset="0"/>
              </a:rPr>
              <a:t>تحقیقات </a:t>
            </a:r>
          </a:p>
          <a:p>
            <a:pPr algn="ctr"/>
            <a:r>
              <a:rPr lang="fa-IR" sz="4800" b="1">
                <a:solidFill>
                  <a:schemeClr val="bg2"/>
                </a:solidFill>
                <a:latin typeface="Arial" charset="0"/>
              </a:rPr>
              <a:t>بازاریابی</a:t>
            </a:r>
            <a:endParaRPr lang="en-US" sz="4800" b="1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16388" name="Oval 4"/>
          <p:cNvSpPr>
            <a:spLocks noChangeArrowheads="1"/>
          </p:cNvSpPr>
          <p:nvPr/>
        </p:nvSpPr>
        <p:spPr bwMode="auto">
          <a:xfrm>
            <a:off x="5724525" y="4005263"/>
            <a:ext cx="2881313" cy="2519362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800" b="1">
                <a:solidFill>
                  <a:schemeClr val="bg2"/>
                </a:solidFill>
                <a:latin typeface="Arial" charset="0"/>
              </a:rPr>
              <a:t>ممیزی</a:t>
            </a:r>
          </a:p>
          <a:p>
            <a:pPr algn="ctr"/>
            <a:r>
              <a:rPr lang="fa-IR" sz="4800" b="1">
                <a:solidFill>
                  <a:schemeClr val="bg2"/>
                </a:solidFill>
                <a:latin typeface="Arial" charset="0"/>
              </a:rPr>
              <a:t>برند</a:t>
            </a:r>
            <a:endParaRPr lang="en-US" sz="4800" b="1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16389" name="Oval 5"/>
          <p:cNvSpPr>
            <a:spLocks noChangeArrowheads="1"/>
          </p:cNvSpPr>
          <p:nvPr/>
        </p:nvSpPr>
        <p:spPr bwMode="auto">
          <a:xfrm>
            <a:off x="684213" y="4005263"/>
            <a:ext cx="2881312" cy="2519362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800" b="1">
                <a:solidFill>
                  <a:schemeClr val="bg2"/>
                </a:solidFill>
                <a:latin typeface="Arial" charset="0"/>
              </a:rPr>
              <a:t>الگو برداری</a:t>
            </a:r>
            <a:endParaRPr lang="en-US" sz="4800" b="1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16390" name="Oval 6"/>
          <p:cNvSpPr>
            <a:spLocks noChangeArrowheads="1"/>
          </p:cNvSpPr>
          <p:nvPr/>
        </p:nvSpPr>
        <p:spPr bwMode="auto">
          <a:xfrm>
            <a:off x="3203575" y="2133600"/>
            <a:ext cx="2881313" cy="2519363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800" b="1">
                <a:solidFill>
                  <a:srgbClr val="FF0000"/>
                </a:solidFill>
                <a:latin typeface="Arial" charset="0"/>
              </a:rPr>
              <a:t>ابزارهای</a:t>
            </a:r>
          </a:p>
          <a:p>
            <a:pPr algn="ctr"/>
            <a:r>
              <a:rPr lang="fa-IR" sz="4800" b="1">
                <a:solidFill>
                  <a:srgbClr val="FF0000"/>
                </a:solidFill>
                <a:latin typeface="Arial" charset="0"/>
              </a:rPr>
              <a:t>مدیریت</a:t>
            </a:r>
          </a:p>
          <a:p>
            <a:pPr algn="ctr"/>
            <a:r>
              <a:rPr lang="fa-IR" sz="4800" b="1">
                <a:solidFill>
                  <a:srgbClr val="FF0000"/>
                </a:solidFill>
                <a:latin typeface="Arial" charset="0"/>
              </a:rPr>
              <a:t> شناسه</a:t>
            </a:r>
            <a:endParaRPr lang="en-US" sz="4800" b="1">
              <a:solidFill>
                <a:srgbClr val="FF0000"/>
              </a:solidFill>
              <a:latin typeface="Arial" charset="0"/>
            </a:endParaRPr>
          </a:p>
        </p:txBody>
      </p:sp>
      <p:graphicFrame>
        <p:nvGraphicFramePr>
          <p:cNvPr id="3074" name="Object 13"/>
          <p:cNvGraphicFramePr>
            <a:graphicFrameLocks noChangeAspect="1"/>
          </p:cNvGraphicFramePr>
          <p:nvPr/>
        </p:nvGraphicFramePr>
        <p:xfrm>
          <a:off x="0" y="6019800"/>
          <a:ext cx="838200" cy="838200"/>
        </p:xfrm>
        <a:graphic>
          <a:graphicData uri="http://schemas.openxmlformats.org/presentationml/2006/ole">
            <p:oleObj spid="_x0000_s3074" name="Clip" r:id="rId4" imgW="1638360" imgH="3468960" progId="">
              <p:embed/>
            </p:oleObj>
          </a:graphicData>
        </a:graphic>
      </p:graphicFrame>
      <p:sp>
        <p:nvSpPr>
          <p:cNvPr id="3080" name="Text Box 14"/>
          <p:cNvSpPr txBox="1">
            <a:spLocks noChangeArrowheads="1"/>
          </p:cNvSpPr>
          <p:nvPr/>
        </p:nvSpPr>
        <p:spPr bwMode="auto">
          <a:xfrm>
            <a:off x="152400" y="6248400"/>
            <a:ext cx="914400" cy="276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>
                <a:latin typeface="Arial Black" pitchFamily="34" charset="0"/>
              </a:rPr>
              <a:t>ROOSTA</a:t>
            </a:r>
          </a:p>
        </p:txBody>
      </p:sp>
      <p:cxnSp>
        <p:nvCxnSpPr>
          <p:cNvPr id="15" name="Straight Connector 14"/>
          <p:cNvCxnSpPr>
            <a:stCxn id="16387" idx="3"/>
          </p:cNvCxnSpPr>
          <p:nvPr/>
        </p:nvCxnSpPr>
        <p:spPr>
          <a:xfrm rot="5400000">
            <a:off x="5807075" y="2324100"/>
            <a:ext cx="250825" cy="282575"/>
          </a:xfrm>
          <a:prstGeom prst="line">
            <a:avLst/>
          </a:prstGeom>
          <a:ln cmpd="sng">
            <a:solidFill>
              <a:schemeClr val="tx1"/>
            </a:solidFill>
            <a:headEnd type="stealt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16389" idx="7"/>
          </p:cNvCxnSpPr>
          <p:nvPr/>
        </p:nvCxnSpPr>
        <p:spPr>
          <a:xfrm rot="5400000" flipH="1" flipV="1">
            <a:off x="3156743" y="4101307"/>
            <a:ext cx="258763" cy="285750"/>
          </a:xfrm>
          <a:prstGeom prst="line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6390" idx="5"/>
          </p:cNvCxnSpPr>
          <p:nvPr/>
        </p:nvCxnSpPr>
        <p:spPr>
          <a:xfrm rot="16200000" flipH="1">
            <a:off x="5735638" y="4211638"/>
            <a:ext cx="211137" cy="357187"/>
          </a:xfrm>
          <a:prstGeom prst="line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6386" idx="5"/>
          </p:cNvCxnSpPr>
          <p:nvPr/>
        </p:nvCxnSpPr>
        <p:spPr>
          <a:xfrm rot="16200000" flipH="1">
            <a:off x="3234531" y="2320132"/>
            <a:ext cx="250825" cy="290512"/>
          </a:xfrm>
          <a:prstGeom prst="line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5" name="Footer Placeholder 1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altLang="zh-CN" smtClean="0"/>
              <a:t>www.drroosta.com</a:t>
            </a:r>
          </a:p>
        </p:txBody>
      </p:sp>
      <p:sp>
        <p:nvSpPr>
          <p:cNvPr id="3086" name="Slide Number Placeholder 1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CEB780F-A65B-44BF-9F8B-96DFB33DA1AA}" type="slidenum">
              <a:rPr lang="ar-SA" altLang="en-US" smtClean="0"/>
              <a:pPr/>
              <a:t>15</a:t>
            </a:fld>
            <a:endParaRPr lang="en-US" altLang="zh-CN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animBg="1"/>
      <p:bldP spid="16388" grpId="0" animBg="1"/>
      <p:bldP spid="16389" grpId="0" animBg="1"/>
      <p:bldP spid="1639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Oval 2"/>
          <p:cNvSpPr>
            <a:spLocks noChangeArrowheads="1"/>
          </p:cNvSpPr>
          <p:nvPr/>
        </p:nvSpPr>
        <p:spPr bwMode="auto">
          <a:xfrm>
            <a:off x="5638800" y="3429000"/>
            <a:ext cx="3352800" cy="2133600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>
                <a:solidFill>
                  <a:schemeClr val="bg2"/>
                </a:solidFill>
              </a:rPr>
              <a:t>CHANGE</a:t>
            </a:r>
          </a:p>
          <a:p>
            <a:pPr algn="ctr"/>
            <a:r>
              <a:rPr lang="en-US" sz="2800" b="1">
                <a:solidFill>
                  <a:schemeClr val="bg2"/>
                </a:solidFill>
              </a:rPr>
              <a:t>FACTORS</a:t>
            </a:r>
            <a:endParaRPr lang="fa-IR" sz="2800" b="1">
              <a:solidFill>
                <a:schemeClr val="bg2"/>
              </a:solidFill>
            </a:endParaRPr>
          </a:p>
          <a:p>
            <a:pPr algn="ctr"/>
            <a:r>
              <a:rPr lang="en-US" sz="2800" b="1">
                <a:solidFill>
                  <a:schemeClr val="bg2"/>
                </a:solidFill>
              </a:rPr>
              <a:t>(CONDITIONS)</a:t>
            </a:r>
          </a:p>
          <a:p>
            <a:pPr algn="ctr"/>
            <a:r>
              <a:rPr lang="fa-IR" b="1">
                <a:solidFill>
                  <a:schemeClr val="bg2"/>
                </a:solidFill>
                <a:latin typeface="Arial" charset="0"/>
              </a:rPr>
              <a:t>شرايط و عوامل محيطی </a:t>
            </a:r>
            <a:endParaRPr lang="en-US" b="1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1507" name="Oval 3"/>
          <p:cNvSpPr>
            <a:spLocks noChangeArrowheads="1"/>
          </p:cNvSpPr>
          <p:nvPr/>
        </p:nvSpPr>
        <p:spPr bwMode="auto">
          <a:xfrm>
            <a:off x="76200" y="3429000"/>
            <a:ext cx="3200400" cy="2057400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2"/>
                </a:solidFill>
              </a:rPr>
              <a:t>COMPETITOR</a:t>
            </a:r>
          </a:p>
          <a:p>
            <a:pPr algn="ctr"/>
            <a:r>
              <a:rPr lang="fa-IR" sz="3600" b="1">
                <a:solidFill>
                  <a:schemeClr val="bg2"/>
                </a:solidFill>
                <a:latin typeface="Arial" charset="0"/>
              </a:rPr>
              <a:t>رقيب</a:t>
            </a:r>
            <a:endParaRPr lang="en-US" sz="3600" b="1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1508" name="Oval 4"/>
          <p:cNvSpPr>
            <a:spLocks noChangeArrowheads="1"/>
          </p:cNvSpPr>
          <p:nvPr/>
        </p:nvSpPr>
        <p:spPr bwMode="auto">
          <a:xfrm>
            <a:off x="5867400" y="247650"/>
            <a:ext cx="3124200" cy="2057400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>
                <a:solidFill>
                  <a:schemeClr val="bg2"/>
                </a:solidFill>
              </a:rPr>
              <a:t>COMPANY</a:t>
            </a:r>
          </a:p>
          <a:p>
            <a:pPr algn="ctr"/>
            <a:r>
              <a:rPr lang="en-US" sz="2800" b="1">
                <a:solidFill>
                  <a:schemeClr val="bg2"/>
                </a:solidFill>
              </a:rPr>
              <a:t>(COUNTRY)</a:t>
            </a:r>
          </a:p>
          <a:p>
            <a:pPr algn="ctr"/>
            <a:r>
              <a:rPr lang="fa-IR" sz="2800" b="1">
                <a:solidFill>
                  <a:schemeClr val="bg2"/>
                </a:solidFill>
                <a:latin typeface="Arial" charset="0"/>
              </a:rPr>
              <a:t>بنگاه و کشورخود</a:t>
            </a:r>
            <a:endParaRPr lang="en-US" sz="2800" b="1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1509" name="Oval 5"/>
          <p:cNvSpPr>
            <a:spLocks noChangeArrowheads="1"/>
          </p:cNvSpPr>
          <p:nvPr/>
        </p:nvSpPr>
        <p:spPr bwMode="auto">
          <a:xfrm>
            <a:off x="195263" y="290513"/>
            <a:ext cx="3124200" cy="2057400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2"/>
                </a:solidFill>
              </a:rPr>
              <a:t>CUSTOMER</a:t>
            </a:r>
          </a:p>
          <a:p>
            <a:pPr algn="ctr"/>
            <a:r>
              <a:rPr lang="fa-IR" sz="3600" b="1">
                <a:solidFill>
                  <a:schemeClr val="bg2"/>
                </a:solidFill>
                <a:latin typeface="Arial" charset="0"/>
              </a:rPr>
              <a:t>مشتری</a:t>
            </a:r>
            <a:endParaRPr lang="en-US" sz="3600" b="1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1510" name="Line 6"/>
          <p:cNvSpPr>
            <a:spLocks noChangeShapeType="1"/>
          </p:cNvSpPr>
          <p:nvPr/>
        </p:nvSpPr>
        <p:spPr bwMode="auto">
          <a:xfrm>
            <a:off x="2987675" y="1989138"/>
            <a:ext cx="21590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1" name="Line 7"/>
          <p:cNvSpPr>
            <a:spLocks noChangeShapeType="1"/>
          </p:cNvSpPr>
          <p:nvPr/>
        </p:nvSpPr>
        <p:spPr bwMode="auto">
          <a:xfrm flipH="1">
            <a:off x="6000750" y="2000250"/>
            <a:ext cx="285750" cy="2857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2" name="Line 8"/>
          <p:cNvSpPr>
            <a:spLocks noChangeShapeType="1"/>
          </p:cNvSpPr>
          <p:nvPr/>
        </p:nvSpPr>
        <p:spPr bwMode="auto">
          <a:xfrm flipH="1">
            <a:off x="2819400" y="3357563"/>
            <a:ext cx="239713" cy="3762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>
            <a:off x="5724525" y="3357563"/>
            <a:ext cx="360363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4" name="Oval 10"/>
          <p:cNvSpPr>
            <a:spLocks noChangeArrowheads="1"/>
          </p:cNvSpPr>
          <p:nvPr/>
        </p:nvSpPr>
        <p:spPr bwMode="auto">
          <a:xfrm>
            <a:off x="2819400" y="4724400"/>
            <a:ext cx="3200400" cy="2057400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solidFill>
                  <a:schemeClr val="bg2"/>
                </a:solidFill>
              </a:rPr>
              <a:t>COLLABORATORS</a:t>
            </a:r>
          </a:p>
          <a:p>
            <a:pPr algn="ctr"/>
            <a:r>
              <a:rPr lang="fa-IR" sz="2800" b="1">
                <a:solidFill>
                  <a:schemeClr val="bg2"/>
                </a:solidFill>
                <a:latin typeface="Arial" charset="0"/>
              </a:rPr>
              <a:t>گروههای همكاری</a:t>
            </a:r>
            <a:endParaRPr lang="en-US" sz="2800" b="1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flipH="1">
            <a:off x="4495800" y="3357563"/>
            <a:ext cx="4763" cy="13668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4098" name="Object 12"/>
          <p:cNvGraphicFramePr>
            <a:graphicFrameLocks noChangeAspect="1"/>
          </p:cNvGraphicFramePr>
          <p:nvPr/>
        </p:nvGraphicFramePr>
        <p:xfrm>
          <a:off x="0" y="6019800"/>
          <a:ext cx="838200" cy="838200"/>
        </p:xfrm>
        <a:graphic>
          <a:graphicData uri="http://schemas.openxmlformats.org/presentationml/2006/ole">
            <p:oleObj spid="_x0000_s4098" name="Clip" r:id="rId4" imgW="1638360" imgH="3468960" progId="">
              <p:embed/>
            </p:oleObj>
          </a:graphicData>
        </a:graphic>
      </p:graphicFrame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152400" y="6248400"/>
            <a:ext cx="990600" cy="274638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>
                <a:latin typeface="Arial Black" pitchFamily="34" charset="0"/>
              </a:rPr>
              <a:t>ROOSTA</a:t>
            </a:r>
          </a:p>
        </p:txBody>
      </p:sp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2771775" y="2276475"/>
            <a:ext cx="3671888" cy="1081088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fa-IR" sz="3200" b="1">
                <a:solidFill>
                  <a:srgbClr val="FF0000"/>
                </a:solidFill>
                <a:latin typeface="Arial" charset="0"/>
              </a:rPr>
              <a:t>بازارشناسی</a:t>
            </a:r>
          </a:p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  <a:latin typeface="Arial" charset="0"/>
              </a:rPr>
              <a:t>5Cs</a:t>
            </a:r>
            <a:endParaRPr lang="en-US" sz="32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4111" name="Slide Number Placeholder 1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CE0ECCA-624D-46ED-A06F-8B9DB836724A}" type="slidenum">
              <a:rPr lang="en-US" smtClean="0"/>
              <a:pPr/>
              <a:t>16</a:t>
            </a:fld>
            <a:endParaRPr lang="en-US" smtClean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animBg="1"/>
      <p:bldP spid="21507" grpId="0" animBg="1"/>
      <p:bldP spid="21508" grpId="0" animBg="1"/>
      <p:bldP spid="21509" grpId="0" animBg="1"/>
      <p:bldP spid="21510" grpId="0" animBg="1"/>
      <p:bldP spid="21511" grpId="0" animBg="1"/>
      <p:bldP spid="21512" grpId="0" animBg="1"/>
      <p:bldP spid="21513" grpId="0" animBg="1"/>
      <p:bldP spid="21514" grpId="0" animBg="1"/>
      <p:bldP spid="21515" grpId="0" animBg="1"/>
      <p:bldP spid="215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Oval 2"/>
          <p:cNvSpPr>
            <a:spLocks noChangeArrowheads="1"/>
          </p:cNvSpPr>
          <p:nvPr/>
        </p:nvSpPr>
        <p:spPr bwMode="auto">
          <a:xfrm>
            <a:off x="5638800" y="3429000"/>
            <a:ext cx="3352800" cy="2133600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2"/>
                </a:solidFill>
                <a:latin typeface="Arial" charset="0"/>
              </a:rPr>
              <a:t>PRICE</a:t>
            </a:r>
          </a:p>
          <a:p>
            <a:pPr algn="ctr"/>
            <a:r>
              <a:rPr lang="fa-IR" sz="3200" b="1">
                <a:solidFill>
                  <a:schemeClr val="bg2"/>
                </a:solidFill>
                <a:latin typeface="Arial" charset="0"/>
              </a:rPr>
              <a:t>قیمت</a:t>
            </a:r>
            <a:endParaRPr lang="en-US" sz="3200" b="1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1507" name="Oval 3"/>
          <p:cNvSpPr>
            <a:spLocks noChangeArrowheads="1"/>
          </p:cNvSpPr>
          <p:nvPr/>
        </p:nvSpPr>
        <p:spPr bwMode="auto">
          <a:xfrm>
            <a:off x="76200" y="3429000"/>
            <a:ext cx="3200400" cy="2057400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2"/>
                </a:solidFill>
                <a:latin typeface="Arial" charset="0"/>
              </a:rPr>
              <a:t>PROMOTION</a:t>
            </a:r>
            <a:endParaRPr lang="fa-IR" sz="3200" b="1">
              <a:solidFill>
                <a:schemeClr val="bg2"/>
              </a:solidFill>
              <a:latin typeface="Arial" charset="0"/>
            </a:endParaRPr>
          </a:p>
          <a:p>
            <a:pPr algn="ctr"/>
            <a:r>
              <a:rPr lang="fa-IR" sz="3600" b="1">
                <a:solidFill>
                  <a:schemeClr val="bg2"/>
                </a:solidFill>
                <a:latin typeface="Arial" charset="0"/>
              </a:rPr>
              <a:t>ترویج</a:t>
            </a:r>
            <a:endParaRPr lang="en-US" sz="3600" b="1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1508" name="Oval 4"/>
          <p:cNvSpPr>
            <a:spLocks noChangeArrowheads="1"/>
          </p:cNvSpPr>
          <p:nvPr/>
        </p:nvSpPr>
        <p:spPr bwMode="auto">
          <a:xfrm>
            <a:off x="5867400" y="247650"/>
            <a:ext cx="3124200" cy="2057400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>
                <a:solidFill>
                  <a:schemeClr val="bg2"/>
                </a:solidFill>
                <a:latin typeface="Arial" charset="0"/>
              </a:rPr>
              <a:t>PRODUCT</a:t>
            </a:r>
          </a:p>
          <a:p>
            <a:pPr algn="ctr"/>
            <a:r>
              <a:rPr lang="fa-IR" sz="2800" b="1">
                <a:solidFill>
                  <a:schemeClr val="bg2"/>
                </a:solidFill>
                <a:latin typeface="Arial" charset="0"/>
              </a:rPr>
              <a:t>محصول</a:t>
            </a:r>
            <a:endParaRPr lang="en-US" sz="2800" b="1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1509" name="Oval 5"/>
          <p:cNvSpPr>
            <a:spLocks noChangeArrowheads="1"/>
          </p:cNvSpPr>
          <p:nvPr/>
        </p:nvSpPr>
        <p:spPr bwMode="auto">
          <a:xfrm>
            <a:off x="195263" y="290513"/>
            <a:ext cx="3124200" cy="2057400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b="1">
                <a:solidFill>
                  <a:schemeClr val="bg2"/>
                </a:solidFill>
                <a:latin typeface="Arial" charset="0"/>
              </a:rPr>
              <a:t>POSITION</a:t>
            </a:r>
          </a:p>
          <a:p>
            <a:pPr algn="ctr"/>
            <a:r>
              <a:rPr lang="fa-IR" sz="3600" b="1">
                <a:solidFill>
                  <a:schemeClr val="bg2"/>
                </a:solidFill>
                <a:latin typeface="Arial" charset="0"/>
              </a:rPr>
              <a:t>جایگاه</a:t>
            </a:r>
            <a:endParaRPr lang="en-US" sz="3600" b="1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1510" name="Line 6"/>
          <p:cNvSpPr>
            <a:spLocks noChangeShapeType="1"/>
          </p:cNvSpPr>
          <p:nvPr/>
        </p:nvSpPr>
        <p:spPr bwMode="auto">
          <a:xfrm>
            <a:off x="2987675" y="1989138"/>
            <a:ext cx="21590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1" name="Line 7"/>
          <p:cNvSpPr>
            <a:spLocks noChangeShapeType="1"/>
          </p:cNvSpPr>
          <p:nvPr/>
        </p:nvSpPr>
        <p:spPr bwMode="auto">
          <a:xfrm flipH="1">
            <a:off x="6011863" y="1989138"/>
            <a:ext cx="288925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2" name="Line 8"/>
          <p:cNvSpPr>
            <a:spLocks noChangeShapeType="1"/>
          </p:cNvSpPr>
          <p:nvPr/>
        </p:nvSpPr>
        <p:spPr bwMode="auto">
          <a:xfrm flipH="1">
            <a:off x="2819400" y="3357563"/>
            <a:ext cx="239713" cy="3762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>
            <a:off x="5724525" y="3357563"/>
            <a:ext cx="360363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4" name="Oval 10"/>
          <p:cNvSpPr>
            <a:spLocks noChangeArrowheads="1"/>
          </p:cNvSpPr>
          <p:nvPr/>
        </p:nvSpPr>
        <p:spPr bwMode="auto">
          <a:xfrm>
            <a:off x="2819400" y="4724400"/>
            <a:ext cx="3200400" cy="2057400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2"/>
                </a:solidFill>
                <a:latin typeface="Arial" charset="0"/>
              </a:rPr>
              <a:t>PLACE</a:t>
            </a:r>
            <a:endParaRPr lang="fa-IR" sz="3200" b="1">
              <a:solidFill>
                <a:schemeClr val="bg2"/>
              </a:solidFill>
              <a:latin typeface="Arial" charset="0"/>
            </a:endParaRPr>
          </a:p>
          <a:p>
            <a:pPr algn="ctr"/>
            <a:r>
              <a:rPr lang="fa-IR" sz="3200" b="1">
                <a:solidFill>
                  <a:schemeClr val="bg2"/>
                </a:solidFill>
                <a:latin typeface="Arial" charset="0"/>
              </a:rPr>
              <a:t>توزیع</a:t>
            </a:r>
          </a:p>
          <a:p>
            <a:pPr algn="ctr"/>
            <a:endParaRPr lang="en-US" sz="3200" b="1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flipH="1">
            <a:off x="4495800" y="3357563"/>
            <a:ext cx="4763" cy="13668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5122" name="Object 12"/>
          <p:cNvGraphicFramePr>
            <a:graphicFrameLocks noChangeAspect="1"/>
          </p:cNvGraphicFramePr>
          <p:nvPr/>
        </p:nvGraphicFramePr>
        <p:xfrm>
          <a:off x="0" y="6019800"/>
          <a:ext cx="838200" cy="838200"/>
        </p:xfrm>
        <a:graphic>
          <a:graphicData uri="http://schemas.openxmlformats.org/presentationml/2006/ole">
            <p:oleObj spid="_x0000_s5122" name="Clip" r:id="rId4" imgW="1638360" imgH="3468960" progId="">
              <p:embed/>
            </p:oleObj>
          </a:graphicData>
        </a:graphic>
      </p:graphicFrame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152400" y="6248400"/>
            <a:ext cx="990600" cy="274638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>
                <a:latin typeface="Arial Black" pitchFamily="34" charset="0"/>
              </a:rPr>
              <a:t>ROOSTA</a:t>
            </a:r>
          </a:p>
        </p:txBody>
      </p:sp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2771775" y="2276475"/>
            <a:ext cx="3671888" cy="1081088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rtl="1">
              <a:spcBef>
                <a:spcPct val="50000"/>
              </a:spcBef>
            </a:pPr>
            <a:r>
              <a:rPr lang="fa-IR" sz="2800" b="1">
                <a:solidFill>
                  <a:srgbClr val="FF0000"/>
                </a:solidFill>
                <a:latin typeface="Arial" charset="0"/>
              </a:rPr>
              <a:t>آمیزه بازاریابی</a:t>
            </a:r>
          </a:p>
          <a:p>
            <a:pPr algn="ctr" rtl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  <a:latin typeface="Arial" charset="0"/>
              </a:rPr>
              <a:t>5Ps</a:t>
            </a:r>
          </a:p>
        </p:txBody>
      </p:sp>
      <p:sp>
        <p:nvSpPr>
          <p:cNvPr id="5135" name="Slide Number Placeholder 1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96127EC-42C0-4106-A0DF-22BD0D4F7280}" type="slidenum">
              <a:rPr lang="en-US" smtClean="0"/>
              <a:pPr/>
              <a:t>17</a:t>
            </a:fld>
            <a:endParaRPr lang="en-US" smtClean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animBg="1"/>
      <p:bldP spid="21507" grpId="0" animBg="1"/>
      <p:bldP spid="21508" grpId="0" animBg="1"/>
      <p:bldP spid="21509" grpId="0" animBg="1"/>
      <p:bldP spid="21510" grpId="0" animBg="1"/>
      <p:bldP spid="21511" grpId="0" animBg="1"/>
      <p:bldP spid="21512" grpId="0" animBg="1"/>
      <p:bldP spid="21513" grpId="0" animBg="1"/>
      <p:bldP spid="21514" grpId="0" animBg="1"/>
      <p:bldP spid="21515" grpId="0" animBg="1"/>
      <p:bldP spid="215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val 2"/>
          <p:cNvSpPr>
            <a:spLocks noChangeArrowheads="1"/>
          </p:cNvSpPr>
          <p:nvPr/>
        </p:nvSpPr>
        <p:spPr bwMode="auto">
          <a:xfrm>
            <a:off x="755650" y="188913"/>
            <a:ext cx="2881313" cy="2519362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800" b="1">
                <a:solidFill>
                  <a:schemeClr val="bg2"/>
                </a:solidFill>
                <a:latin typeface="Arial" charset="0"/>
              </a:rPr>
              <a:t>شایستگی</a:t>
            </a:r>
            <a:endParaRPr lang="en-US" sz="4800" b="1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16387" name="Oval 3"/>
          <p:cNvSpPr>
            <a:spLocks noChangeArrowheads="1"/>
          </p:cNvSpPr>
          <p:nvPr/>
        </p:nvSpPr>
        <p:spPr bwMode="auto">
          <a:xfrm>
            <a:off x="5651500" y="188913"/>
            <a:ext cx="2881313" cy="2519362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800" b="1">
                <a:solidFill>
                  <a:schemeClr val="bg2"/>
                </a:solidFill>
                <a:latin typeface="Arial" charset="0"/>
              </a:rPr>
              <a:t>دلبستگی</a:t>
            </a:r>
            <a:endParaRPr lang="en-US" sz="4800" b="1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16388" name="Oval 4"/>
          <p:cNvSpPr>
            <a:spLocks noChangeArrowheads="1"/>
          </p:cNvSpPr>
          <p:nvPr/>
        </p:nvSpPr>
        <p:spPr bwMode="auto">
          <a:xfrm>
            <a:off x="5724525" y="4005263"/>
            <a:ext cx="2881313" cy="2519362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800" b="1">
                <a:solidFill>
                  <a:schemeClr val="bg2"/>
                </a:solidFill>
                <a:latin typeface="Arial" charset="0"/>
              </a:rPr>
              <a:t>همبستگی</a:t>
            </a:r>
            <a:endParaRPr lang="en-US" sz="4800" b="1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16389" name="Oval 5"/>
          <p:cNvSpPr>
            <a:spLocks noChangeArrowheads="1"/>
          </p:cNvSpPr>
          <p:nvPr/>
        </p:nvSpPr>
        <p:spPr bwMode="auto">
          <a:xfrm>
            <a:off x="684213" y="4005263"/>
            <a:ext cx="2881312" cy="2519362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800" b="1">
                <a:solidFill>
                  <a:schemeClr val="bg2"/>
                </a:solidFill>
                <a:latin typeface="Arial" charset="0"/>
              </a:rPr>
              <a:t>پیوستگی</a:t>
            </a:r>
            <a:endParaRPr lang="en-US" sz="4800" b="1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16390" name="Oval 6"/>
          <p:cNvSpPr>
            <a:spLocks noChangeArrowheads="1"/>
          </p:cNvSpPr>
          <p:nvPr/>
        </p:nvSpPr>
        <p:spPr bwMode="auto">
          <a:xfrm>
            <a:off x="3203575" y="2133600"/>
            <a:ext cx="2881313" cy="2519363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400" b="1">
                <a:solidFill>
                  <a:srgbClr val="FF0000"/>
                </a:solidFill>
                <a:latin typeface="Arial" charset="0"/>
              </a:rPr>
              <a:t>عوامل موفقیت</a:t>
            </a:r>
          </a:p>
          <a:p>
            <a:pPr algn="ctr"/>
            <a:r>
              <a:rPr lang="fa-IR" sz="4400" b="1">
                <a:solidFill>
                  <a:srgbClr val="FF0000"/>
                </a:solidFill>
                <a:latin typeface="Arial" charset="0"/>
              </a:rPr>
              <a:t>شناسه</a:t>
            </a:r>
            <a:endParaRPr lang="en-US" sz="4400" b="1">
              <a:solidFill>
                <a:srgbClr val="FF0000"/>
              </a:solidFill>
              <a:latin typeface="Arial" charset="0"/>
            </a:endParaRPr>
          </a:p>
        </p:txBody>
      </p:sp>
      <p:graphicFrame>
        <p:nvGraphicFramePr>
          <p:cNvPr id="6146" name="Object 13"/>
          <p:cNvGraphicFramePr>
            <a:graphicFrameLocks noChangeAspect="1"/>
          </p:cNvGraphicFramePr>
          <p:nvPr/>
        </p:nvGraphicFramePr>
        <p:xfrm>
          <a:off x="0" y="6019800"/>
          <a:ext cx="838200" cy="838200"/>
        </p:xfrm>
        <a:graphic>
          <a:graphicData uri="http://schemas.openxmlformats.org/presentationml/2006/ole">
            <p:oleObj spid="_x0000_s6146" name="Clip" r:id="rId4" imgW="1638360" imgH="3468960" progId="">
              <p:embed/>
            </p:oleObj>
          </a:graphicData>
        </a:graphic>
      </p:graphicFrame>
      <p:sp>
        <p:nvSpPr>
          <p:cNvPr id="6152" name="Text Box 14"/>
          <p:cNvSpPr txBox="1">
            <a:spLocks noChangeArrowheads="1"/>
          </p:cNvSpPr>
          <p:nvPr/>
        </p:nvSpPr>
        <p:spPr bwMode="auto">
          <a:xfrm>
            <a:off x="152400" y="6248400"/>
            <a:ext cx="914400" cy="276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>
                <a:latin typeface="Arial Black" pitchFamily="34" charset="0"/>
              </a:rPr>
              <a:t>ROOSTA</a:t>
            </a:r>
          </a:p>
        </p:txBody>
      </p:sp>
      <p:cxnSp>
        <p:nvCxnSpPr>
          <p:cNvPr id="15" name="Straight Connector 14"/>
          <p:cNvCxnSpPr>
            <a:stCxn id="16387" idx="3"/>
          </p:cNvCxnSpPr>
          <p:nvPr/>
        </p:nvCxnSpPr>
        <p:spPr>
          <a:xfrm rot="5400000">
            <a:off x="5807075" y="2324100"/>
            <a:ext cx="250825" cy="282575"/>
          </a:xfrm>
          <a:prstGeom prst="line">
            <a:avLst/>
          </a:prstGeom>
          <a:ln cmpd="sng">
            <a:solidFill>
              <a:schemeClr val="tx1"/>
            </a:solidFill>
            <a:headEnd type="stealt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16389" idx="7"/>
          </p:cNvCxnSpPr>
          <p:nvPr/>
        </p:nvCxnSpPr>
        <p:spPr>
          <a:xfrm rot="5400000" flipH="1" flipV="1">
            <a:off x="3156743" y="4101307"/>
            <a:ext cx="258763" cy="285750"/>
          </a:xfrm>
          <a:prstGeom prst="line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6390" idx="5"/>
          </p:cNvCxnSpPr>
          <p:nvPr/>
        </p:nvCxnSpPr>
        <p:spPr>
          <a:xfrm rot="16200000" flipH="1">
            <a:off x="5735638" y="4211638"/>
            <a:ext cx="211137" cy="357187"/>
          </a:xfrm>
          <a:prstGeom prst="line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6386" idx="5"/>
          </p:cNvCxnSpPr>
          <p:nvPr/>
        </p:nvCxnSpPr>
        <p:spPr>
          <a:xfrm rot="16200000" flipH="1">
            <a:off x="3234531" y="2320132"/>
            <a:ext cx="250825" cy="290512"/>
          </a:xfrm>
          <a:prstGeom prst="line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7" name="Footer Placeholder 1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altLang="zh-CN" smtClean="0"/>
              <a:t>www.drroosta.com</a:t>
            </a:r>
          </a:p>
        </p:txBody>
      </p:sp>
      <p:sp>
        <p:nvSpPr>
          <p:cNvPr id="6158" name="Slide Number Placeholder 1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3777C8B-5E7D-4F53-A358-08AE9695E7FA}" type="slidenum">
              <a:rPr lang="ar-SA" altLang="en-US" smtClean="0"/>
              <a:pPr/>
              <a:t>18</a:t>
            </a:fld>
            <a:endParaRPr lang="en-US" altLang="zh-CN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animBg="1"/>
      <p:bldP spid="16388" grpId="0" animBg="1"/>
      <p:bldP spid="16389" grpId="0" animBg="1"/>
      <p:bldP spid="1639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Oval 2"/>
          <p:cNvSpPr>
            <a:spLocks noChangeArrowheads="1"/>
          </p:cNvSpPr>
          <p:nvPr/>
        </p:nvSpPr>
        <p:spPr bwMode="auto">
          <a:xfrm>
            <a:off x="928688" y="0"/>
            <a:ext cx="3657600" cy="3276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fa-IR" sz="5400" b="1" dirty="0">
                <a:solidFill>
                  <a:schemeClr val="bg2"/>
                </a:solidFill>
                <a:latin typeface="Berlin Sans FB Demi" pitchFamily="34" charset="0"/>
                <a:cs typeface="+mj-cs"/>
              </a:rPr>
              <a:t>   مرغوب</a:t>
            </a:r>
          </a:p>
          <a:p>
            <a:pPr algn="ctr" rtl="1">
              <a:defRPr/>
            </a:pPr>
            <a:r>
              <a:rPr lang="fa-IR" sz="5400" b="1" dirty="0">
                <a:solidFill>
                  <a:schemeClr val="bg2"/>
                </a:solidFill>
                <a:latin typeface="Berlin Sans FB Demi" pitchFamily="34" charset="0"/>
                <a:cs typeface="+mj-cs"/>
              </a:rPr>
              <a:t>ومجذوب</a:t>
            </a:r>
            <a:endParaRPr lang="en-US" sz="5400" b="1" dirty="0">
              <a:solidFill>
                <a:schemeClr val="bg2"/>
              </a:solidFill>
              <a:latin typeface="Berlin Sans FB Demi" pitchFamily="34" charset="0"/>
              <a:cs typeface="+mj-cs"/>
            </a:endParaRPr>
          </a:p>
        </p:txBody>
      </p:sp>
      <p:sp>
        <p:nvSpPr>
          <p:cNvPr id="20483" name="Oval 3"/>
          <p:cNvSpPr>
            <a:spLocks noChangeArrowheads="1"/>
          </p:cNvSpPr>
          <p:nvPr/>
        </p:nvSpPr>
        <p:spPr bwMode="auto">
          <a:xfrm>
            <a:off x="2428875" y="3429000"/>
            <a:ext cx="3657600" cy="3276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fa-IR" sz="5400" b="1" dirty="0">
                <a:solidFill>
                  <a:schemeClr val="bg2"/>
                </a:solidFill>
                <a:cs typeface="+mj-cs"/>
              </a:rPr>
              <a:t>مطلوب</a:t>
            </a:r>
          </a:p>
          <a:p>
            <a:pPr algn="ctr">
              <a:defRPr/>
            </a:pPr>
            <a:r>
              <a:rPr lang="fa-IR" sz="5400" b="1" dirty="0">
                <a:solidFill>
                  <a:schemeClr val="bg2"/>
                </a:solidFill>
                <a:cs typeface="+mj-cs"/>
              </a:rPr>
              <a:t>و محبوب</a:t>
            </a:r>
            <a:endParaRPr lang="en-US" sz="5400" b="1" dirty="0">
              <a:solidFill>
                <a:schemeClr val="bg2"/>
              </a:solidFill>
              <a:cs typeface="+mj-cs"/>
            </a:endParaRPr>
          </a:p>
        </p:txBody>
      </p:sp>
      <p:sp>
        <p:nvSpPr>
          <p:cNvPr id="20484" name="Oval 4"/>
          <p:cNvSpPr>
            <a:spLocks noChangeArrowheads="1"/>
          </p:cNvSpPr>
          <p:nvPr/>
        </p:nvSpPr>
        <p:spPr bwMode="auto">
          <a:xfrm>
            <a:off x="4000500" y="0"/>
            <a:ext cx="3657600" cy="3276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fa-IR" sz="5400" b="1" dirty="0">
                <a:solidFill>
                  <a:schemeClr val="bg2"/>
                </a:solidFill>
                <a:cs typeface="+mj-cs"/>
              </a:rPr>
              <a:t>معروف </a:t>
            </a:r>
          </a:p>
          <a:p>
            <a:pPr algn="ctr">
              <a:defRPr/>
            </a:pPr>
            <a:r>
              <a:rPr lang="fa-IR" sz="5400" b="1" dirty="0">
                <a:solidFill>
                  <a:schemeClr val="bg2"/>
                </a:solidFill>
                <a:cs typeface="+mj-cs"/>
              </a:rPr>
              <a:t>و مشهور</a:t>
            </a:r>
            <a:endParaRPr lang="en-US" sz="4800" b="1" dirty="0">
              <a:solidFill>
                <a:schemeClr val="bg2"/>
              </a:solidFill>
              <a:cs typeface="+mj-cs"/>
            </a:endParaRPr>
          </a:p>
        </p:txBody>
      </p:sp>
      <p:graphicFrame>
        <p:nvGraphicFramePr>
          <p:cNvPr id="7170" name="Object 5"/>
          <p:cNvGraphicFramePr>
            <a:graphicFrameLocks noChangeAspect="1"/>
          </p:cNvGraphicFramePr>
          <p:nvPr/>
        </p:nvGraphicFramePr>
        <p:xfrm>
          <a:off x="0" y="6019800"/>
          <a:ext cx="838200" cy="838200"/>
        </p:xfrm>
        <a:graphic>
          <a:graphicData uri="http://schemas.openxmlformats.org/presentationml/2006/ole">
            <p:oleObj spid="_x0000_s7170" name="Clip" r:id="rId3" imgW="1638360" imgH="3468960" progId="">
              <p:embed/>
            </p:oleObj>
          </a:graphicData>
        </a:graphic>
      </p:graphicFrame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152400" y="6248400"/>
            <a:ext cx="990600" cy="274638"/>
          </a:xfrm>
          <a:prstGeom prst="rect">
            <a:avLst/>
          </a:prstGeom>
          <a:solidFill>
            <a:schemeClr val="tx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200" b="1" dirty="0">
                <a:solidFill>
                  <a:schemeClr val="bg2"/>
                </a:solidFill>
                <a:latin typeface="Arial Black" pitchFamily="34" charset="0"/>
                <a:cs typeface="+mj-cs"/>
              </a:rPr>
              <a:t>ROOSTA</a:t>
            </a:r>
          </a:p>
        </p:txBody>
      </p:sp>
      <p:sp>
        <p:nvSpPr>
          <p:cNvPr id="20487" name="Oval 7"/>
          <p:cNvSpPr>
            <a:spLocks noChangeArrowheads="1"/>
          </p:cNvSpPr>
          <p:nvPr/>
        </p:nvSpPr>
        <p:spPr bwMode="auto">
          <a:xfrm>
            <a:off x="2357438" y="2571750"/>
            <a:ext cx="3744912" cy="18002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fa-IR" sz="4400" b="1" dirty="0">
                <a:solidFill>
                  <a:srgbClr val="FF0000"/>
                </a:solidFill>
                <a:cs typeface="+mj-cs"/>
              </a:rPr>
              <a:t>استراتژی های</a:t>
            </a:r>
          </a:p>
          <a:p>
            <a:pPr algn="ctr" rtl="1">
              <a:defRPr/>
            </a:pPr>
            <a:r>
              <a:rPr lang="fa-IR" sz="4400" b="1" dirty="0">
                <a:solidFill>
                  <a:srgbClr val="FF0000"/>
                </a:solidFill>
                <a:cs typeface="+mj-cs"/>
              </a:rPr>
              <a:t> شناسه پایدار</a:t>
            </a:r>
            <a:endParaRPr lang="en-US" sz="4400" b="1" dirty="0">
              <a:solidFill>
                <a:srgbClr val="FF0000"/>
              </a:solidFill>
              <a:cs typeface="+mj-cs"/>
            </a:endParaRPr>
          </a:p>
        </p:txBody>
      </p:sp>
      <p:sp>
        <p:nvSpPr>
          <p:cNvPr id="7176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5000625" y="6572250"/>
            <a:ext cx="2895600" cy="61913"/>
          </a:xfrm>
          <a:noFill/>
          <a:ln>
            <a:solidFill>
              <a:schemeClr val="bg2"/>
            </a:solidFill>
          </a:ln>
        </p:spPr>
        <p:txBody>
          <a:bodyPr/>
          <a:lstStyle/>
          <a:p>
            <a:r>
              <a:rPr lang="en-US" altLang="zh-CN" smtClean="0"/>
              <a:t>www.drroosta.com</a:t>
            </a:r>
          </a:p>
        </p:txBody>
      </p:sp>
      <p:sp>
        <p:nvSpPr>
          <p:cNvPr id="7177" name="Slide Number Placeholder 8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6A9578D-9B8F-4FB5-9478-9DE17E7A973E}" type="slidenum">
              <a:rPr lang="ar-SA" altLang="en-US" smtClean="0"/>
              <a:pPr/>
              <a:t>19</a:t>
            </a:fld>
            <a:endParaRPr lang="en-US" altLang="zh-CN" smtClean="0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nimBg="1"/>
      <p:bldP spid="20483" grpId="0" animBg="1"/>
      <p:bldP spid="20484" grpId="0" animBg="1"/>
      <p:bldP spid="2048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410200"/>
          </a:xfrm>
        </p:spPr>
        <p:txBody>
          <a:bodyPr rtlCol="0">
            <a:noAutofit/>
          </a:bodyPr>
          <a:lstStyle/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بنام خداوند ایران زمین </a:t>
            </a:r>
          </a:p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توانای دانای عشق آفرین</a:t>
            </a:r>
          </a:p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خداوند ایران پررمز وراز</a:t>
            </a:r>
          </a:p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سراپرده مردم سرفراز</a:t>
            </a:r>
          </a:p>
          <a:p>
            <a:pPr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فردوسی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defRPr/>
            </a:pPr>
            <a:r>
              <a:rPr lang="fa-IR" sz="5400" b="1" dirty="0" smtClean="0">
                <a:solidFill>
                  <a:srgbClr val="FFFF00"/>
                </a:solidFill>
              </a:rPr>
              <a:t>ارزش برند</a:t>
            </a:r>
            <a:endParaRPr lang="en-US" sz="54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14500"/>
            <a:ext cx="7772400" cy="4572000"/>
          </a:xfrm>
        </p:spPr>
        <p:txBody>
          <a:bodyPr/>
          <a:lstStyle/>
          <a:p>
            <a:pPr algn="r" rtl="1">
              <a:buFont typeface="Wingdings" pitchFamily="2" charset="2"/>
              <a:buNone/>
              <a:defRPr/>
            </a:pPr>
            <a:r>
              <a:rPr lang="fa-IR" sz="3600" b="1" dirty="0" smtClean="0">
                <a:latin typeface="+mj-lt"/>
              </a:rPr>
              <a:t>ارزش برند معرف عوامل زیر است:</a:t>
            </a:r>
          </a:p>
          <a:p>
            <a:pPr algn="r" rtl="1">
              <a:buFont typeface="Wingdings" pitchFamily="2" charset="2"/>
              <a:buNone/>
              <a:defRPr/>
            </a:pPr>
            <a:r>
              <a:rPr lang="fa-IR" sz="3600" b="1" dirty="0" smtClean="0">
                <a:latin typeface="+mj-lt"/>
              </a:rPr>
              <a:t> </a:t>
            </a:r>
          </a:p>
          <a:p>
            <a:pPr algn="r" rtl="1">
              <a:buFont typeface="Wingdings" pitchFamily="2" charset="2"/>
              <a:buChar char="ü"/>
              <a:defRPr/>
            </a:pPr>
            <a:r>
              <a:rPr lang="fa-IR" sz="3600" b="1" dirty="0" smtClean="0">
                <a:latin typeface="+mj-lt"/>
              </a:rPr>
              <a:t>شخصیت برند</a:t>
            </a:r>
          </a:p>
          <a:p>
            <a:pPr algn="r" rtl="1">
              <a:buFont typeface="Wingdings" pitchFamily="2" charset="2"/>
              <a:buChar char="ü"/>
              <a:defRPr/>
            </a:pPr>
            <a:r>
              <a:rPr lang="fa-IR" sz="3600" b="1" dirty="0" smtClean="0">
                <a:latin typeface="+mj-lt"/>
              </a:rPr>
              <a:t>آگاهی برند</a:t>
            </a:r>
          </a:p>
          <a:p>
            <a:pPr algn="r" rtl="1">
              <a:buFont typeface="Wingdings" pitchFamily="2" charset="2"/>
              <a:buChar char="ü"/>
              <a:defRPr/>
            </a:pPr>
            <a:r>
              <a:rPr lang="fa-IR" sz="3600" b="1" dirty="0" smtClean="0">
                <a:latin typeface="+mj-lt"/>
              </a:rPr>
              <a:t>وفاداری برند</a:t>
            </a:r>
          </a:p>
          <a:p>
            <a:pPr algn="r" rtl="1">
              <a:buFont typeface="Wingdings" pitchFamily="2" charset="2"/>
              <a:buChar char="ü"/>
              <a:defRPr/>
            </a:pPr>
            <a:r>
              <a:rPr lang="fa-IR" sz="3600" b="1" dirty="0" smtClean="0">
                <a:latin typeface="+mj-lt"/>
              </a:rPr>
              <a:t>ملحقات و تداعی کننده ها</a:t>
            </a:r>
          </a:p>
          <a:p>
            <a:pPr algn="r" rtl="1">
              <a:buFont typeface="Wingdings" pitchFamily="2" charset="2"/>
              <a:buChar char="ü"/>
              <a:defRPr/>
            </a:pPr>
            <a:r>
              <a:rPr lang="fa-IR" sz="3600" b="1" dirty="0" smtClean="0">
                <a:latin typeface="+mj-lt"/>
              </a:rPr>
              <a:t>وجهه برند</a:t>
            </a:r>
            <a:endParaRPr lang="en-US" sz="3600" b="1" dirty="0">
              <a:latin typeface="+mj-lt"/>
            </a:endParaRPr>
          </a:p>
        </p:txBody>
      </p:sp>
      <p:sp>
        <p:nvSpPr>
          <p:cNvPr id="33796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altLang="zh-CN" smtClean="0"/>
              <a:t>www.drroosta.com</a:t>
            </a:r>
          </a:p>
        </p:txBody>
      </p:sp>
      <p:sp>
        <p:nvSpPr>
          <p:cNvPr id="3379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E82BF6-8597-461F-9E7C-C5785F874CBF}" type="slidenum">
              <a:rPr lang="ar-SA" altLang="en-US" smtClean="0"/>
              <a:pPr/>
              <a:t>20</a:t>
            </a:fld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>
              <a:defRPr/>
            </a:pPr>
            <a:r>
              <a:rPr lang="fa-IR" b="1" dirty="0" smtClean="0">
                <a:solidFill>
                  <a:srgbClr val="FFFF00"/>
                </a:solidFill>
              </a:rPr>
              <a:t>تخمین وبرآورد ارزش برند: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 sz="4400" b="1" smtClean="0"/>
          </a:p>
          <a:p>
            <a:pPr algn="ctr" rtl="1">
              <a:buFont typeface="Wingdings" pitchFamily="2" charset="2"/>
              <a:buNone/>
            </a:pPr>
            <a:r>
              <a:rPr lang="fa-IR" sz="4400" b="1" smtClean="0"/>
              <a:t> سهم بازار=  ( </a:t>
            </a:r>
            <a:r>
              <a:rPr lang="fa-IR" sz="4400" b="1" u="sng" smtClean="0"/>
              <a:t>ارزش ادراکی </a:t>
            </a:r>
            <a:r>
              <a:rPr lang="fa-IR" sz="4400" b="1" smtClean="0"/>
              <a:t>) </a:t>
            </a:r>
            <a:r>
              <a:rPr lang="en-US" sz="4400" b="1" smtClean="0"/>
              <a:t>f</a:t>
            </a:r>
            <a:r>
              <a:rPr lang="fa-IR" sz="4400" b="1" smtClean="0"/>
              <a:t>  </a:t>
            </a:r>
          </a:p>
          <a:p>
            <a:pPr algn="ctr" rtl="1">
              <a:buFont typeface="Wingdings" pitchFamily="2" charset="2"/>
              <a:buNone/>
            </a:pPr>
            <a:r>
              <a:rPr lang="fa-IR" sz="4400" b="1" smtClean="0"/>
              <a:t>                قیمت</a:t>
            </a:r>
            <a:endParaRPr lang="en-US" sz="4400" b="1" smtClean="0"/>
          </a:p>
        </p:txBody>
      </p:sp>
      <p:sp>
        <p:nvSpPr>
          <p:cNvPr id="34820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altLang="zh-CN" smtClean="0"/>
              <a:t>www.drroosta.com</a:t>
            </a:r>
          </a:p>
        </p:txBody>
      </p:sp>
      <p:sp>
        <p:nvSpPr>
          <p:cNvPr id="3482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2EA8CD3-DEAC-481C-B96E-E351540E873C}" type="slidenum">
              <a:rPr lang="ar-SA" altLang="en-US" smtClean="0"/>
              <a:pPr/>
              <a:t>21</a:t>
            </a:fld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2771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" y="0"/>
            <a:ext cx="8572500" cy="1000125"/>
          </a:xfrm>
        </p:spPr>
        <p:txBody>
          <a:bodyPr/>
          <a:lstStyle/>
          <a:p>
            <a:pPr algn="r" rtl="1">
              <a:defRPr/>
            </a:pPr>
            <a:r>
              <a:rPr lang="fa-IR" sz="5400" b="1" dirty="0" smtClean="0">
                <a:solidFill>
                  <a:srgbClr val="FFFF00"/>
                </a:solidFill>
              </a:rPr>
              <a:t>عوامل افزایش ارزش ادراکی:</a:t>
            </a:r>
            <a:endParaRPr lang="en-US" sz="54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88" y="1071563"/>
            <a:ext cx="8572500" cy="5214937"/>
          </a:xfrm>
        </p:spPr>
        <p:txBody>
          <a:bodyPr/>
          <a:lstStyle/>
          <a:p>
            <a:pPr algn="r" rtl="1">
              <a:defRPr/>
            </a:pPr>
            <a:r>
              <a:rPr lang="fa-IR" sz="3600" b="1" dirty="0" smtClean="0">
                <a:latin typeface="+mj-lt"/>
              </a:rPr>
              <a:t>بهبود محصول از طریق افزایش کیفیت وخدمات برتر و گارانتی طولانی تر</a:t>
            </a:r>
          </a:p>
          <a:p>
            <a:pPr algn="r" rtl="1">
              <a:defRPr/>
            </a:pPr>
            <a:r>
              <a:rPr lang="fa-IR" sz="3600" b="1" dirty="0" smtClean="0">
                <a:latin typeface="+mj-lt"/>
              </a:rPr>
              <a:t>تبلیغ وترویج برای افزایش آگاهی،شهرت و وجهه برند</a:t>
            </a:r>
          </a:p>
          <a:p>
            <a:pPr algn="r" rtl="1">
              <a:defRPr/>
            </a:pPr>
            <a:r>
              <a:rPr lang="fa-IR" sz="3600" b="1" dirty="0" smtClean="0">
                <a:latin typeface="+mj-lt"/>
              </a:rPr>
              <a:t>ارزش اضافی در خدمات توزیع، تسهیلات،پشتیبانی فنی</a:t>
            </a:r>
          </a:p>
          <a:p>
            <a:pPr algn="r" rtl="1">
              <a:defRPr/>
            </a:pPr>
            <a:r>
              <a:rPr lang="fa-IR" sz="3600" b="1" dirty="0" smtClean="0">
                <a:latin typeface="+mj-lt"/>
              </a:rPr>
              <a:t> افزایش تلاش و توان فروش با آموزش به فروشندگان برای ترغیب آنها به تأکید بر « ارزش» به جای «قیمت»</a:t>
            </a:r>
          </a:p>
          <a:p>
            <a:pPr algn="r" rtl="1">
              <a:buFont typeface="Wingdings" pitchFamily="2" charset="2"/>
              <a:buNone/>
              <a:defRPr/>
            </a:pPr>
            <a:r>
              <a:rPr lang="fa-IR" sz="3600" b="1" dirty="0" smtClean="0">
                <a:latin typeface="+mj-lt"/>
              </a:rPr>
              <a:t>   </a:t>
            </a:r>
          </a:p>
        </p:txBody>
      </p:sp>
      <p:sp>
        <p:nvSpPr>
          <p:cNvPr id="3584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572250"/>
            <a:ext cx="2895600" cy="285750"/>
          </a:xfrm>
          <a:noFill/>
        </p:spPr>
        <p:txBody>
          <a:bodyPr/>
          <a:lstStyle/>
          <a:p>
            <a:r>
              <a:rPr lang="en-US" altLang="zh-CN" smtClean="0"/>
              <a:t>www.drroosta.com</a:t>
            </a:r>
          </a:p>
        </p:txBody>
      </p:sp>
      <p:sp>
        <p:nvSpPr>
          <p:cNvPr id="3584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DAB1E1F-A997-4451-A39C-DDAA4CEB6876}" type="slidenum">
              <a:rPr lang="ar-SA" altLang="en-US" smtClean="0"/>
              <a:pPr/>
              <a:t>22</a:t>
            </a:fld>
            <a:endParaRPr lang="en-US" altLang="zh-CN" smtClean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214313"/>
            <a:ext cx="8715375" cy="928687"/>
          </a:xfrm>
        </p:spPr>
        <p:txBody>
          <a:bodyPr/>
          <a:lstStyle/>
          <a:p>
            <a:pPr algn="r">
              <a:defRPr/>
            </a:pPr>
            <a:r>
              <a:rPr lang="fa-IR" sz="5400" b="1" dirty="0" smtClean="0">
                <a:solidFill>
                  <a:srgbClr val="FFFF00"/>
                </a:solidFill>
              </a:rPr>
              <a:t>استراتژی های گسترش شناسه(برند):</a:t>
            </a:r>
            <a:endParaRPr lang="en-US" sz="54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1285875"/>
            <a:ext cx="8572500" cy="5286375"/>
          </a:xfrm>
        </p:spPr>
        <p:txBody>
          <a:bodyPr/>
          <a:lstStyle/>
          <a:p>
            <a:pPr algn="r" rtl="1">
              <a:defRPr/>
            </a:pPr>
            <a:r>
              <a:rPr lang="fa-IR" b="1" dirty="0" smtClean="0">
                <a:latin typeface="+mj-lt"/>
              </a:rPr>
              <a:t>گسترش خط   </a:t>
            </a:r>
            <a:r>
              <a:rPr lang="en-US" b="1" dirty="0" smtClean="0">
                <a:latin typeface="+mj-lt"/>
              </a:rPr>
              <a:t>    LINE EXTENTION                  </a:t>
            </a:r>
            <a:r>
              <a:rPr lang="fa-IR" b="1" dirty="0" smtClean="0">
                <a:latin typeface="+mj-lt"/>
              </a:rPr>
              <a:t>   </a:t>
            </a:r>
            <a:r>
              <a:rPr lang="en-US" b="1" dirty="0" smtClean="0">
                <a:latin typeface="+mj-lt"/>
              </a:rPr>
              <a:t>     </a:t>
            </a:r>
            <a:endParaRPr lang="fa-IR" b="1" dirty="0" smtClean="0">
              <a:latin typeface="+mj-lt"/>
            </a:endParaRPr>
          </a:p>
          <a:p>
            <a:pPr algn="r" rtl="1">
              <a:defRPr/>
            </a:pPr>
            <a:endParaRPr lang="fa-IR" b="1" dirty="0" smtClean="0">
              <a:latin typeface="+mj-lt"/>
            </a:endParaRPr>
          </a:p>
          <a:p>
            <a:pPr algn="r" rtl="1">
              <a:defRPr/>
            </a:pPr>
            <a:r>
              <a:rPr lang="fa-IR" b="1" dirty="0" smtClean="0">
                <a:latin typeface="+mj-lt"/>
              </a:rPr>
              <a:t>گسترش شناسه       </a:t>
            </a:r>
            <a:r>
              <a:rPr lang="en-US" b="1" dirty="0" smtClean="0">
                <a:latin typeface="+mj-lt"/>
              </a:rPr>
              <a:t>    BRAND  EXTENTION    </a:t>
            </a:r>
            <a:endParaRPr lang="fa-IR" b="1" dirty="0" smtClean="0">
              <a:latin typeface="+mj-lt"/>
            </a:endParaRPr>
          </a:p>
          <a:p>
            <a:pPr algn="r" rtl="1">
              <a:defRPr/>
            </a:pPr>
            <a:r>
              <a:rPr lang="fa-IR" b="1" dirty="0" smtClean="0">
                <a:latin typeface="+mj-lt"/>
              </a:rPr>
              <a:t>چند شناسه ای</a:t>
            </a:r>
            <a:r>
              <a:rPr lang="en-US" b="1" dirty="0" smtClean="0">
                <a:latin typeface="+mj-lt"/>
              </a:rPr>
              <a:t>    MULTI- BRANDS                   </a:t>
            </a:r>
            <a:endParaRPr lang="fa-IR" b="1" dirty="0" smtClean="0">
              <a:latin typeface="+mj-lt"/>
            </a:endParaRPr>
          </a:p>
          <a:p>
            <a:pPr algn="r" rtl="1">
              <a:buFont typeface="Wingdings" pitchFamily="2" charset="2"/>
              <a:buNone/>
              <a:defRPr/>
            </a:pPr>
            <a:endParaRPr lang="fa-IR" b="1" dirty="0" smtClean="0">
              <a:latin typeface="+mj-lt"/>
            </a:endParaRPr>
          </a:p>
          <a:p>
            <a:pPr algn="r" rtl="1">
              <a:defRPr/>
            </a:pPr>
            <a:r>
              <a:rPr lang="fa-IR" b="1" dirty="0" smtClean="0">
                <a:latin typeface="+mj-lt"/>
              </a:rPr>
              <a:t>شناسه های جدید   </a:t>
            </a:r>
            <a:r>
              <a:rPr lang="en-US" b="1" dirty="0" smtClean="0">
                <a:latin typeface="+mj-lt"/>
              </a:rPr>
              <a:t>   NEW BRANDS                </a:t>
            </a:r>
            <a:endParaRPr lang="fa-IR" b="1" dirty="0" smtClean="0">
              <a:latin typeface="+mj-lt"/>
            </a:endParaRPr>
          </a:p>
          <a:p>
            <a:pPr algn="r" rtl="1">
              <a:defRPr/>
            </a:pPr>
            <a:r>
              <a:rPr lang="fa-IR" b="1" dirty="0" smtClean="0">
                <a:latin typeface="+mj-lt"/>
              </a:rPr>
              <a:t>شناسه مشترک</a:t>
            </a:r>
            <a:r>
              <a:rPr lang="en-US" b="1" dirty="0" smtClean="0">
                <a:latin typeface="+mj-lt"/>
              </a:rPr>
              <a:t> CO- BRANDING                   </a:t>
            </a:r>
            <a:endParaRPr lang="fa-IR" b="1" dirty="0" smtClean="0">
              <a:latin typeface="+mj-lt"/>
            </a:endParaRPr>
          </a:p>
          <a:p>
            <a:pPr algn="r" rtl="1">
              <a:defRPr/>
            </a:pPr>
            <a:endParaRPr lang="en-US" b="1" dirty="0">
              <a:latin typeface="+mj-lt"/>
            </a:endParaRPr>
          </a:p>
        </p:txBody>
      </p:sp>
      <p:sp>
        <p:nvSpPr>
          <p:cNvPr id="3686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653213"/>
            <a:ext cx="2895600" cy="204787"/>
          </a:xfrm>
          <a:noFill/>
        </p:spPr>
        <p:txBody>
          <a:bodyPr/>
          <a:lstStyle/>
          <a:p>
            <a:r>
              <a:rPr lang="en-US" altLang="zh-CN" smtClean="0"/>
              <a:t>www.drroosta.com</a:t>
            </a:r>
          </a:p>
        </p:txBody>
      </p:sp>
      <p:sp>
        <p:nvSpPr>
          <p:cNvPr id="3686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C877A44-B5E1-4556-8B0B-184C204DB1CA}" type="slidenum">
              <a:rPr lang="ar-SA" altLang="en-US" smtClean="0"/>
              <a:pPr/>
              <a:t>23</a:t>
            </a:fld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14313"/>
            <a:ext cx="9001125" cy="1000125"/>
          </a:xfrm>
        </p:spPr>
        <p:txBody>
          <a:bodyPr/>
          <a:lstStyle/>
          <a:p>
            <a:pPr>
              <a:defRPr/>
            </a:pPr>
            <a:r>
              <a:rPr lang="fa-IR" sz="5400" b="1" dirty="0" smtClean="0">
                <a:solidFill>
                  <a:srgbClr val="FFFF00"/>
                </a:solidFill>
              </a:rPr>
              <a:t>استراتژیهای چرخه عمر شناسه(برند)</a:t>
            </a:r>
            <a:endParaRPr lang="en-US" sz="5400" b="1" dirty="0">
              <a:solidFill>
                <a:srgbClr val="FFFF00"/>
              </a:solidFill>
            </a:endParaRP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685800" y="1428750"/>
            <a:ext cx="7772400" cy="4667250"/>
          </a:xfrm>
        </p:spPr>
        <p:txBody>
          <a:bodyPr/>
          <a:lstStyle/>
          <a:p>
            <a:pPr algn="r" rtl="1">
              <a:buFont typeface="Wingdings" pitchFamily="2" charset="2"/>
              <a:buNone/>
            </a:pPr>
            <a:r>
              <a:rPr lang="fa-IR" b="1" smtClean="0"/>
              <a:t>  </a:t>
            </a:r>
            <a:r>
              <a:rPr lang="fa-IR" b="1" u="sng" smtClean="0">
                <a:solidFill>
                  <a:srgbClr val="FF0000"/>
                </a:solidFill>
              </a:rPr>
              <a:t>مرحله چرخه عمر </a:t>
            </a:r>
            <a:r>
              <a:rPr lang="fa-IR" b="1" smtClean="0"/>
              <a:t>                    </a:t>
            </a:r>
            <a:r>
              <a:rPr lang="fa-IR" b="1" u="sng" smtClean="0">
                <a:solidFill>
                  <a:srgbClr val="FF0000"/>
                </a:solidFill>
              </a:rPr>
              <a:t>استراتژی شناسه    </a:t>
            </a:r>
          </a:p>
          <a:p>
            <a:pPr algn="r" rtl="1">
              <a:buFont typeface="Wingdings" pitchFamily="2" charset="2"/>
              <a:buNone/>
            </a:pPr>
            <a:endParaRPr lang="fa-IR" b="1" u="sng" smtClean="0"/>
          </a:p>
          <a:p>
            <a:pPr algn="r" rtl="1">
              <a:buFont typeface="Wingdings" pitchFamily="2" charset="2"/>
              <a:buNone/>
            </a:pPr>
            <a:r>
              <a:rPr lang="fa-IR" b="1" smtClean="0"/>
              <a:t>       معرفی                                توسعه</a:t>
            </a:r>
          </a:p>
          <a:p>
            <a:pPr algn="r" rtl="1">
              <a:buFont typeface="Wingdings" pitchFamily="2" charset="2"/>
              <a:buNone/>
            </a:pPr>
            <a:r>
              <a:rPr lang="fa-IR" b="1" smtClean="0"/>
              <a:t>       رشد                                   تحکیم</a:t>
            </a:r>
          </a:p>
          <a:p>
            <a:pPr algn="r" rtl="1">
              <a:buFont typeface="Wingdings" pitchFamily="2" charset="2"/>
              <a:buNone/>
            </a:pPr>
            <a:r>
              <a:rPr lang="fa-IR" b="1" smtClean="0"/>
              <a:t>      اشباع و پختگی                      جایگاه مجدد</a:t>
            </a:r>
          </a:p>
          <a:p>
            <a:pPr algn="r" rtl="1">
              <a:buFont typeface="Wingdings" pitchFamily="2" charset="2"/>
              <a:buNone/>
            </a:pPr>
            <a:r>
              <a:rPr lang="fa-IR" b="1" smtClean="0"/>
              <a:t>       نزول                                  اصلاح</a:t>
            </a:r>
            <a:endParaRPr lang="en-US" b="1" smtClean="0"/>
          </a:p>
        </p:txBody>
      </p:sp>
      <p:sp>
        <p:nvSpPr>
          <p:cNvPr id="37892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altLang="zh-CN" smtClean="0"/>
              <a:t>www.drroosta.com</a:t>
            </a:r>
          </a:p>
        </p:txBody>
      </p:sp>
      <p:sp>
        <p:nvSpPr>
          <p:cNvPr id="3789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6E7D53D-ECC5-4EA6-AE49-BBBD40384369}" type="slidenum">
              <a:rPr lang="ar-SA" altLang="en-US" smtClean="0"/>
              <a:pPr/>
              <a:t>24</a:t>
            </a:fld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a-IR" b="1" dirty="0" smtClean="0">
                <a:solidFill>
                  <a:srgbClr val="FFFF00"/>
                </a:solidFill>
              </a:rPr>
              <a:t>مدیریت استراتژیک برند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defRPr/>
            </a:pPr>
            <a:endParaRPr lang="fa-IR" sz="4000" b="1" dirty="0" smtClean="0">
              <a:cs typeface="+mj-cs"/>
            </a:endParaRPr>
          </a:p>
          <a:p>
            <a:pPr algn="ctr" rtl="1">
              <a:buFont typeface="Wingdings" pitchFamily="2" charset="2"/>
              <a:buNone/>
              <a:defRPr/>
            </a:pPr>
            <a:r>
              <a:rPr lang="fa-IR" sz="4000" b="1" dirty="0" smtClean="0">
                <a:cs typeface="+mj-cs"/>
              </a:rPr>
              <a:t>طراحی واجرای برنامه ها وانجام فعالیت های بازاریابی برای ساختن، سنجش ،اندازه گیری واداره کردن ارزش سرقفلی برند</a:t>
            </a:r>
            <a:endParaRPr lang="en-US" sz="4000" b="1" dirty="0">
              <a:cs typeface="+mj-cs"/>
            </a:endParaRPr>
          </a:p>
        </p:txBody>
      </p:sp>
      <p:sp>
        <p:nvSpPr>
          <p:cNvPr id="38916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altLang="zh-CN" smtClean="0"/>
              <a:t>www.drroosta.com</a:t>
            </a:r>
          </a:p>
        </p:txBody>
      </p:sp>
      <p:sp>
        <p:nvSpPr>
          <p:cNvPr id="3891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287F419-3FF5-4F43-AD37-39352E104340}" type="slidenum">
              <a:rPr lang="ar-SA" altLang="en-US" smtClean="0"/>
              <a:pPr/>
              <a:t>25</a:t>
            </a:fld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685800" y="1643063"/>
            <a:ext cx="7386638" cy="2571750"/>
          </a:xfrm>
        </p:spPr>
        <p:txBody>
          <a:bodyPr/>
          <a:lstStyle/>
          <a:p>
            <a:pPr>
              <a:defRPr/>
            </a:pPr>
            <a:r>
              <a:rPr lang="fa-IR" sz="6000" b="1" dirty="0" smtClean="0">
                <a:cs typeface="+mj-cs"/>
              </a:rPr>
              <a:t>فرایند و گامهای مدیریت استراتژیک برند</a:t>
            </a:r>
            <a:endParaRPr lang="en-US" sz="6000" b="1" dirty="0">
              <a:cs typeface="+mj-cs"/>
            </a:endParaRPr>
          </a:p>
        </p:txBody>
      </p:sp>
      <p:sp>
        <p:nvSpPr>
          <p:cNvPr id="39939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altLang="zh-CN" smtClean="0"/>
              <a:t>www.drroosta.com</a:t>
            </a: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921A453-BFB3-4904-989D-BD5BA9AD47B3}" type="slidenum">
              <a:rPr lang="ar-SA" altLang="en-US" smtClean="0"/>
              <a:pPr/>
              <a:t>26</a:t>
            </a:fld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Content Placeholder 2"/>
          <p:cNvSpPr>
            <a:spLocks noGrp="1"/>
          </p:cNvSpPr>
          <p:nvPr>
            <p:ph idx="1"/>
          </p:nvPr>
        </p:nvSpPr>
        <p:spPr>
          <a:xfrm>
            <a:off x="285750" y="357188"/>
            <a:ext cx="8572500" cy="6072187"/>
          </a:xfrm>
        </p:spPr>
        <p:txBody>
          <a:bodyPr/>
          <a:lstStyle/>
          <a:p>
            <a:pPr algn="r" rtl="1">
              <a:buFont typeface="Wingdings" pitchFamily="2" charset="2"/>
              <a:buNone/>
            </a:pPr>
            <a:endParaRPr lang="fa-IR" sz="2000" smtClean="0"/>
          </a:p>
          <a:p>
            <a:pPr algn="r" rtl="1">
              <a:buFont typeface="Arial" charset="0"/>
              <a:buChar char="•"/>
            </a:pPr>
            <a:r>
              <a:rPr lang="fa-IR" sz="2000" b="1" smtClean="0"/>
              <a:t>نقاط تمایزوتشابه برند</a:t>
            </a:r>
          </a:p>
          <a:p>
            <a:pPr algn="r" rtl="1">
              <a:buFont typeface="Arial" charset="0"/>
              <a:buChar char="•"/>
            </a:pPr>
            <a:r>
              <a:rPr lang="fa-IR" sz="2000" b="1" smtClean="0"/>
              <a:t>ارزش های هسته ای وریشه ای برند</a:t>
            </a:r>
          </a:p>
          <a:p>
            <a:pPr algn="r" rtl="1">
              <a:buFont typeface="Arial" charset="0"/>
              <a:buChar char="•"/>
            </a:pPr>
            <a:r>
              <a:rPr lang="fa-IR" sz="2000" b="1" smtClean="0"/>
              <a:t>محل سکونت برند در ذهن مخاطبان</a:t>
            </a:r>
          </a:p>
          <a:p>
            <a:pPr algn="r" rtl="1">
              <a:buFont typeface="Arial" charset="0"/>
              <a:buChar char="•"/>
            </a:pPr>
            <a:endParaRPr lang="fa-IR" sz="2000" b="1" smtClean="0"/>
          </a:p>
          <a:p>
            <a:pPr algn="r" rtl="1">
              <a:buFont typeface="Arial" charset="0"/>
              <a:buChar char="•"/>
            </a:pPr>
            <a:r>
              <a:rPr lang="fa-IR" sz="2000" b="1" smtClean="0"/>
              <a:t>ترکیب وتناسب عناصر برند</a:t>
            </a:r>
          </a:p>
          <a:p>
            <a:pPr algn="r" rtl="1">
              <a:buFont typeface="Arial" charset="0"/>
              <a:buChar char="•"/>
            </a:pPr>
            <a:r>
              <a:rPr lang="fa-IR" sz="2000" b="1" smtClean="0"/>
              <a:t>مدیریت یکپارچه بازاریابی برند</a:t>
            </a:r>
          </a:p>
          <a:p>
            <a:pPr algn="r" rtl="1">
              <a:buFont typeface="Arial" charset="0"/>
              <a:buChar char="•"/>
            </a:pPr>
            <a:endParaRPr lang="fa-IR" sz="2000" b="1" smtClean="0"/>
          </a:p>
          <a:p>
            <a:pPr algn="r" rtl="1">
              <a:buFont typeface="Arial" charset="0"/>
              <a:buChar char="•"/>
            </a:pPr>
            <a:endParaRPr lang="fa-IR" sz="2000" b="1" smtClean="0"/>
          </a:p>
          <a:p>
            <a:pPr algn="r" rtl="1"/>
            <a:r>
              <a:rPr lang="fa-IR" sz="2000" b="1" smtClean="0"/>
              <a:t>زنجیره ارزش برند</a:t>
            </a:r>
          </a:p>
          <a:p>
            <a:pPr algn="r" rtl="1">
              <a:buFont typeface="Arial" charset="0"/>
              <a:buChar char="•"/>
            </a:pPr>
            <a:r>
              <a:rPr lang="fa-IR" sz="2000" b="1" smtClean="0"/>
              <a:t>ممیزی وپایش برند</a:t>
            </a:r>
          </a:p>
          <a:p>
            <a:pPr algn="r" rtl="1">
              <a:buFont typeface="Wingdings" pitchFamily="2" charset="2"/>
              <a:buNone/>
            </a:pPr>
            <a:endParaRPr lang="fa-IR" sz="2000" b="1" smtClean="0"/>
          </a:p>
          <a:p>
            <a:pPr algn="r" rtl="1">
              <a:buFont typeface="Arial" charset="0"/>
              <a:buChar char="•"/>
            </a:pPr>
            <a:r>
              <a:rPr lang="fa-IR" sz="2000" b="1" smtClean="0"/>
              <a:t>مدیریت سبد برندها</a:t>
            </a:r>
          </a:p>
          <a:p>
            <a:pPr algn="r" rtl="1">
              <a:buFont typeface="Arial" charset="0"/>
              <a:buChar char="•"/>
            </a:pPr>
            <a:r>
              <a:rPr lang="fa-IR" sz="2000" b="1" smtClean="0"/>
              <a:t>استراتژیهای بسط وگسترش</a:t>
            </a:r>
          </a:p>
          <a:p>
            <a:pPr algn="r" rtl="1">
              <a:buFont typeface="Arial" charset="0"/>
              <a:buChar char="•"/>
            </a:pPr>
            <a:r>
              <a:rPr lang="fa-IR" sz="2000" b="1" smtClean="0"/>
              <a:t>استراتژی بازآفرینی واحیاء</a:t>
            </a:r>
            <a:endParaRPr lang="en-US" sz="2000" b="1" smtClean="0"/>
          </a:p>
        </p:txBody>
      </p:sp>
      <p:sp>
        <p:nvSpPr>
          <p:cNvPr id="4096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500813"/>
            <a:ext cx="2895600" cy="357187"/>
          </a:xfrm>
          <a:noFill/>
        </p:spPr>
        <p:txBody>
          <a:bodyPr/>
          <a:lstStyle/>
          <a:p>
            <a:r>
              <a:rPr lang="en-US" altLang="zh-CN" smtClean="0"/>
              <a:t>www.drroosta.com</a:t>
            </a:r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285750" y="357188"/>
            <a:ext cx="4643438" cy="1571625"/>
          </a:xfrm>
          <a:prstGeom prst="rect">
            <a:avLst/>
          </a:prstGeom>
          <a:solidFill>
            <a:schemeClr val="accent6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pPr algn="ctr" rtl="1">
              <a:defRPr/>
            </a:pPr>
            <a:r>
              <a:rPr lang="fa-IR" sz="3600" b="1">
                <a:solidFill>
                  <a:srgbClr val="FF0000"/>
                </a:solidFill>
              </a:rPr>
              <a:t>شناسائی واستقرار</a:t>
            </a:r>
          </a:p>
          <a:p>
            <a:pPr algn="ctr" rtl="1">
              <a:defRPr/>
            </a:pPr>
            <a:r>
              <a:rPr lang="fa-IR" sz="3600" b="1">
                <a:solidFill>
                  <a:srgbClr val="FF0000"/>
                </a:solidFill>
              </a:rPr>
              <a:t>جایگاه وارزش برند</a:t>
            </a:r>
            <a:endParaRPr lang="en-US" sz="3600" b="1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85750" y="2000250"/>
            <a:ext cx="4643438" cy="1500188"/>
          </a:xfrm>
          <a:prstGeom prst="rect">
            <a:avLst/>
          </a:prstGeom>
          <a:solidFill>
            <a:schemeClr val="accent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rtl="1">
              <a:defRPr/>
            </a:pPr>
            <a:r>
              <a:rPr lang="fa-IR" sz="3600" b="1" dirty="0">
                <a:solidFill>
                  <a:schemeClr val="bg2">
                    <a:lumMod val="95000"/>
                    <a:lumOff val="5000"/>
                  </a:schemeClr>
                </a:solidFill>
              </a:rPr>
              <a:t> طرح ریزی واجرای </a:t>
            </a:r>
          </a:p>
          <a:p>
            <a:pPr algn="ctr" rtl="1">
              <a:defRPr/>
            </a:pPr>
            <a:r>
              <a:rPr lang="fa-IR" sz="3600" b="1" dirty="0">
                <a:solidFill>
                  <a:schemeClr val="bg2">
                    <a:lumMod val="95000"/>
                    <a:lumOff val="5000"/>
                  </a:schemeClr>
                </a:solidFill>
              </a:rPr>
              <a:t>برنامه های بازاریابی برند</a:t>
            </a:r>
            <a:endParaRPr lang="en-US" sz="3600" b="1" dirty="0">
              <a:solidFill>
                <a:schemeClr val="bg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285750" y="3571875"/>
            <a:ext cx="4643438" cy="1357313"/>
          </a:xfrm>
          <a:prstGeom prst="rect">
            <a:avLst/>
          </a:prstGeom>
          <a:solidFill>
            <a:schemeClr val="accent6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pPr algn="ctr">
              <a:defRPr/>
            </a:pPr>
            <a:r>
              <a:rPr lang="fa-IR" sz="3200" b="1" dirty="0">
                <a:solidFill>
                  <a:srgbClr val="FF0000"/>
                </a:solidFill>
              </a:rPr>
              <a:t>سنجش،اندازه گیری،تحلیل و</a:t>
            </a:r>
          </a:p>
          <a:p>
            <a:pPr algn="ctr">
              <a:defRPr/>
            </a:pPr>
            <a:r>
              <a:rPr lang="fa-IR" sz="3200" b="1" dirty="0">
                <a:solidFill>
                  <a:srgbClr val="FF0000"/>
                </a:solidFill>
              </a:rPr>
              <a:t>تفسیرعملکرد و دستاوردهای برند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85750" y="5000625"/>
            <a:ext cx="4643438" cy="1357313"/>
          </a:xfrm>
          <a:prstGeom prst="rect">
            <a:avLst/>
          </a:prstGeom>
          <a:solidFill>
            <a:schemeClr val="accent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>
              <a:defRPr/>
            </a:pPr>
            <a:r>
              <a:rPr lang="fa-IR" sz="3200" b="1" dirty="0">
                <a:solidFill>
                  <a:schemeClr val="bg2">
                    <a:lumMod val="95000"/>
                    <a:lumOff val="5000"/>
                  </a:schemeClr>
                </a:solidFill>
              </a:rPr>
              <a:t>تقویت،رشد،توسعه </a:t>
            </a:r>
          </a:p>
          <a:p>
            <a:pPr algn="ctr">
              <a:defRPr/>
            </a:pPr>
            <a:r>
              <a:rPr lang="fa-IR" sz="3200" b="1" dirty="0">
                <a:solidFill>
                  <a:schemeClr val="bg2">
                    <a:lumMod val="95000"/>
                    <a:lumOff val="5000"/>
                  </a:schemeClr>
                </a:solidFill>
              </a:rPr>
              <a:t>وتداوم برند</a:t>
            </a:r>
            <a:endParaRPr lang="en-US" sz="3200" b="1" dirty="0">
              <a:solidFill>
                <a:schemeClr val="bg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0968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AC67AEB-A760-4E3E-A557-CFC5FEE896F5}" type="slidenum">
              <a:rPr lang="ar-SA" altLang="en-US" smtClean="0"/>
              <a:pPr/>
              <a:t>27</a:t>
            </a:fld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99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9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99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99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99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993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993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3993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993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993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0" grpId="0" animBg="1"/>
      <p:bldP spid="6" grpId="0" animBg="1"/>
      <p:bldP spid="39942" grpId="0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Content Placeholder 2"/>
          <p:cNvSpPr>
            <a:spLocks noGrp="1"/>
          </p:cNvSpPr>
          <p:nvPr>
            <p:ph idx="1"/>
          </p:nvPr>
        </p:nvSpPr>
        <p:spPr>
          <a:xfrm>
            <a:off x="214313" y="357188"/>
            <a:ext cx="8715375" cy="5857875"/>
          </a:xfrm>
        </p:spPr>
        <p:txBody>
          <a:bodyPr/>
          <a:lstStyle/>
          <a:p>
            <a:pPr algn="r" rtl="1">
              <a:buFont typeface="Wingdings" pitchFamily="2" charset="2"/>
              <a:buNone/>
            </a:pPr>
            <a:r>
              <a:rPr lang="fa-IR" sz="4800" b="1" smtClean="0">
                <a:solidFill>
                  <a:srgbClr val="FF0000"/>
                </a:solidFill>
              </a:rPr>
              <a:t>برنامه ریزی شناسه:</a:t>
            </a:r>
          </a:p>
          <a:p>
            <a:pPr algn="r" rtl="1">
              <a:buFont typeface="Wingdings" pitchFamily="2" charset="2"/>
              <a:buNone/>
            </a:pPr>
            <a:endParaRPr lang="fa-IR" b="1" smtClean="0">
              <a:solidFill>
                <a:srgbClr val="FFFF00"/>
              </a:solidFill>
            </a:endParaRPr>
          </a:p>
          <a:p>
            <a:pPr algn="r" rtl="1">
              <a:buFont typeface="Wingdings" pitchFamily="2" charset="2"/>
              <a:buNone/>
            </a:pPr>
            <a:r>
              <a:rPr lang="en-US" b="1" smtClean="0">
                <a:solidFill>
                  <a:srgbClr val="FFFF00"/>
                </a:solidFill>
              </a:rPr>
              <a:t>WHAT</a:t>
            </a:r>
            <a:r>
              <a:rPr lang="fa-IR" b="1" smtClean="0">
                <a:solidFill>
                  <a:srgbClr val="FFFF00"/>
                </a:solidFill>
              </a:rPr>
              <a:t>چه چیزی؟ </a:t>
            </a:r>
            <a:r>
              <a:rPr lang="en-US" b="1" smtClean="0">
                <a:solidFill>
                  <a:srgbClr val="FFFF00"/>
                </a:solidFill>
              </a:rPr>
              <a:t>               </a:t>
            </a:r>
            <a:r>
              <a:rPr lang="fa-IR" b="1" smtClean="0"/>
              <a:t>کالا،خدمت،فرد،بنگاه</a:t>
            </a:r>
          </a:p>
          <a:p>
            <a:pPr algn="r" rtl="1">
              <a:buFont typeface="Wingdings" pitchFamily="2" charset="2"/>
              <a:buNone/>
            </a:pPr>
            <a:r>
              <a:rPr lang="en-US" b="1" smtClean="0">
                <a:solidFill>
                  <a:srgbClr val="FFFF00"/>
                </a:solidFill>
              </a:rPr>
              <a:t>WHY</a:t>
            </a:r>
            <a:r>
              <a:rPr lang="fa-IR" b="1" smtClean="0">
                <a:solidFill>
                  <a:srgbClr val="FFFF00"/>
                </a:solidFill>
              </a:rPr>
              <a:t>  چرا؟ </a:t>
            </a:r>
            <a:r>
              <a:rPr lang="en-US" b="1" smtClean="0">
                <a:solidFill>
                  <a:srgbClr val="FFFF00"/>
                </a:solidFill>
              </a:rPr>
              <a:t>                     </a:t>
            </a:r>
            <a:r>
              <a:rPr lang="fa-IR" b="1" smtClean="0">
                <a:solidFill>
                  <a:srgbClr val="FFFF00"/>
                </a:solidFill>
              </a:rPr>
              <a:t> </a:t>
            </a:r>
            <a:r>
              <a:rPr lang="fa-IR" b="1" smtClean="0"/>
              <a:t>دلایل،انگیزه ها، اهداف</a:t>
            </a:r>
          </a:p>
          <a:p>
            <a:pPr algn="r" rtl="1">
              <a:buFont typeface="Wingdings" pitchFamily="2" charset="2"/>
              <a:buNone/>
            </a:pPr>
            <a:r>
              <a:rPr lang="en-US" b="1" smtClean="0">
                <a:solidFill>
                  <a:srgbClr val="FFFF00"/>
                </a:solidFill>
              </a:rPr>
              <a:t>HOW</a:t>
            </a:r>
            <a:r>
              <a:rPr lang="fa-IR" b="1" smtClean="0">
                <a:solidFill>
                  <a:srgbClr val="FFFF00"/>
                </a:solidFill>
              </a:rPr>
              <a:t> چگونه؟ </a:t>
            </a:r>
            <a:r>
              <a:rPr lang="en-US" b="1" smtClean="0">
                <a:solidFill>
                  <a:srgbClr val="FFFF00"/>
                </a:solidFill>
              </a:rPr>
              <a:t>                   </a:t>
            </a:r>
            <a:r>
              <a:rPr lang="fa-IR" b="1" smtClean="0"/>
              <a:t>مدیریت(ویژگی ،وظایق وارکان)</a:t>
            </a:r>
          </a:p>
          <a:p>
            <a:pPr algn="r" rtl="1">
              <a:buFont typeface="Wingdings" pitchFamily="2" charset="2"/>
              <a:buNone/>
            </a:pPr>
            <a:r>
              <a:rPr lang="en-US" b="1" smtClean="0">
                <a:solidFill>
                  <a:srgbClr val="FFFF00"/>
                </a:solidFill>
              </a:rPr>
              <a:t>WHOME</a:t>
            </a:r>
            <a:r>
              <a:rPr lang="fa-IR" b="1" smtClean="0">
                <a:solidFill>
                  <a:srgbClr val="FFFF00"/>
                </a:solidFill>
              </a:rPr>
              <a:t> برای چه کسانی؟  </a:t>
            </a:r>
            <a:r>
              <a:rPr lang="fa-IR" b="1" smtClean="0"/>
              <a:t>مخاطبان و بازار هدف</a:t>
            </a:r>
          </a:p>
          <a:p>
            <a:pPr algn="r" rtl="1">
              <a:buFont typeface="Wingdings" pitchFamily="2" charset="2"/>
              <a:buNone/>
            </a:pPr>
            <a:r>
              <a:rPr lang="en-US" b="1" smtClean="0">
                <a:solidFill>
                  <a:srgbClr val="FFFF00"/>
                </a:solidFill>
              </a:rPr>
              <a:t>WHO</a:t>
            </a:r>
            <a:r>
              <a:rPr lang="fa-IR" b="1" smtClean="0">
                <a:solidFill>
                  <a:srgbClr val="FFFF00"/>
                </a:solidFill>
              </a:rPr>
              <a:t> توسط چه کسانی؟</a:t>
            </a:r>
            <a:r>
              <a:rPr lang="en-US" b="1" smtClean="0">
                <a:solidFill>
                  <a:srgbClr val="FFFF00"/>
                </a:solidFill>
              </a:rPr>
              <a:t>  </a:t>
            </a:r>
            <a:r>
              <a:rPr lang="fa-IR" b="1" smtClean="0">
                <a:solidFill>
                  <a:srgbClr val="FFFF00"/>
                </a:solidFill>
              </a:rPr>
              <a:t> </a:t>
            </a:r>
            <a:r>
              <a:rPr lang="en-US" b="1" smtClean="0">
                <a:solidFill>
                  <a:srgbClr val="FFFF00"/>
                </a:solidFill>
              </a:rPr>
              <a:t>     </a:t>
            </a:r>
            <a:r>
              <a:rPr lang="fa-IR" b="1" smtClean="0"/>
              <a:t>قهرمانان برند،دیگران</a:t>
            </a:r>
          </a:p>
          <a:p>
            <a:pPr algn="r" rtl="1">
              <a:buFont typeface="Wingdings" pitchFamily="2" charset="2"/>
              <a:buNone/>
            </a:pPr>
            <a:r>
              <a:rPr lang="en-US" b="1" smtClean="0">
                <a:solidFill>
                  <a:srgbClr val="FFFF00"/>
                </a:solidFill>
              </a:rPr>
              <a:t>WHENE</a:t>
            </a:r>
            <a:r>
              <a:rPr lang="fa-IR" b="1" smtClean="0">
                <a:solidFill>
                  <a:srgbClr val="FFFF00"/>
                </a:solidFill>
              </a:rPr>
              <a:t> چه موقع؟ </a:t>
            </a:r>
            <a:r>
              <a:rPr lang="en-US" b="1" smtClean="0">
                <a:solidFill>
                  <a:srgbClr val="FFFF00"/>
                </a:solidFill>
              </a:rPr>
              <a:t>     </a:t>
            </a:r>
            <a:r>
              <a:rPr lang="fa-IR" b="1" smtClean="0">
                <a:solidFill>
                  <a:srgbClr val="FFFF00"/>
                </a:solidFill>
              </a:rPr>
              <a:t> </a:t>
            </a:r>
            <a:r>
              <a:rPr lang="en-US" b="1" smtClean="0">
                <a:solidFill>
                  <a:srgbClr val="FFFF00"/>
                </a:solidFill>
              </a:rPr>
              <a:t>      </a:t>
            </a:r>
            <a:r>
              <a:rPr lang="fa-IR" b="1" smtClean="0"/>
              <a:t>زمان بندی ،آغاز وادامه</a:t>
            </a:r>
          </a:p>
          <a:p>
            <a:pPr algn="r" rtl="1">
              <a:buFont typeface="Wingdings" pitchFamily="2" charset="2"/>
              <a:buNone/>
            </a:pPr>
            <a:r>
              <a:rPr lang="en-US" b="1" smtClean="0">
                <a:solidFill>
                  <a:srgbClr val="FFFF00"/>
                </a:solidFill>
              </a:rPr>
              <a:t>WHERE</a:t>
            </a:r>
            <a:r>
              <a:rPr lang="fa-IR" b="1" smtClean="0">
                <a:solidFill>
                  <a:srgbClr val="FFFF00"/>
                </a:solidFill>
              </a:rPr>
              <a:t> کجا؟                  </a:t>
            </a:r>
            <a:r>
              <a:rPr lang="fa-IR" b="1" smtClean="0"/>
              <a:t>قلمرو وحوزه مورد نظر</a:t>
            </a:r>
          </a:p>
        </p:txBody>
      </p:sp>
      <p:sp>
        <p:nvSpPr>
          <p:cNvPr id="4198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500813"/>
            <a:ext cx="2895600" cy="204787"/>
          </a:xfrm>
          <a:noFill/>
        </p:spPr>
        <p:txBody>
          <a:bodyPr/>
          <a:lstStyle/>
          <a:p>
            <a:r>
              <a:rPr lang="en-US" altLang="zh-CN" smtClean="0"/>
              <a:t>www.drroosta.com</a:t>
            </a: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F975131-04DC-43AF-B045-D7A434748F89}" type="slidenum">
              <a:rPr lang="ar-SA" altLang="en-US" smtClean="0"/>
              <a:pPr/>
              <a:t>28</a:t>
            </a:fld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1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1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1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19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19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19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19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42875"/>
            <a:ext cx="7772400" cy="500063"/>
          </a:xfrm>
        </p:spPr>
        <p:txBody>
          <a:bodyPr/>
          <a:lstStyle/>
          <a:p>
            <a:pPr>
              <a:defRPr/>
            </a:pPr>
            <a:r>
              <a:rPr lang="fa-IR" sz="4000" b="1" dirty="0" smtClean="0">
                <a:solidFill>
                  <a:srgbClr val="FFFF00"/>
                </a:solidFill>
              </a:rPr>
              <a:t>ده فرمان شناسه وبرند</a:t>
            </a:r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625" y="785813"/>
            <a:ext cx="7072313" cy="5357812"/>
          </a:xfrm>
        </p:spPr>
        <p:txBody>
          <a:bodyPr/>
          <a:lstStyle/>
          <a:p>
            <a:pPr algn="r" rtl="1">
              <a:buFont typeface="Wingdings" pitchFamily="2" charset="2"/>
              <a:buNone/>
              <a:defRPr/>
            </a:pPr>
            <a:r>
              <a:rPr lang="fa-IR" b="1" dirty="0" smtClean="0">
                <a:cs typeface="+mj-cs"/>
              </a:rPr>
              <a:t>شناخت                   شناسایی            شناساندن</a:t>
            </a:r>
          </a:p>
          <a:p>
            <a:pPr algn="r" rtl="1">
              <a:buFont typeface="Wingdings" pitchFamily="2" charset="2"/>
              <a:buNone/>
              <a:defRPr/>
            </a:pPr>
            <a:r>
              <a:rPr lang="fa-IR" b="1" dirty="0" smtClean="0">
                <a:cs typeface="+mj-cs"/>
              </a:rPr>
              <a:t>نام سازی                نام گستری          نام داری</a:t>
            </a:r>
          </a:p>
          <a:p>
            <a:pPr algn="r" rtl="1">
              <a:buFont typeface="Wingdings" pitchFamily="2" charset="2"/>
              <a:buNone/>
              <a:defRPr/>
            </a:pPr>
            <a:r>
              <a:rPr lang="fa-IR" b="1" dirty="0" smtClean="0">
                <a:cs typeface="+mj-cs"/>
              </a:rPr>
              <a:t>الگو                      استراتژی           آمادگی</a:t>
            </a:r>
          </a:p>
          <a:p>
            <a:pPr algn="r" rtl="1">
              <a:buFont typeface="Wingdings" pitchFamily="2" charset="2"/>
              <a:buNone/>
              <a:defRPr/>
            </a:pPr>
            <a:r>
              <a:rPr lang="fa-IR" b="1" dirty="0" smtClean="0">
                <a:cs typeface="+mj-cs"/>
              </a:rPr>
              <a:t>سبد شناسه               ساختار              سرمایه گذاری</a:t>
            </a:r>
          </a:p>
          <a:p>
            <a:pPr algn="r" rtl="1">
              <a:buFont typeface="Wingdings" pitchFamily="2" charset="2"/>
              <a:buNone/>
              <a:defRPr/>
            </a:pPr>
            <a:r>
              <a:rPr lang="fa-IR" b="1" dirty="0" smtClean="0">
                <a:cs typeface="+mj-cs"/>
              </a:rPr>
              <a:t>هم افزائی               همبستگی            همکاری</a:t>
            </a:r>
          </a:p>
          <a:p>
            <a:pPr algn="r" rtl="1">
              <a:buFont typeface="Wingdings" pitchFamily="2" charset="2"/>
              <a:buNone/>
              <a:defRPr/>
            </a:pPr>
            <a:r>
              <a:rPr lang="fa-IR" b="1" dirty="0" smtClean="0">
                <a:cs typeface="+mj-cs"/>
              </a:rPr>
              <a:t>ویژگی متمایز           وظایف              وسایل</a:t>
            </a:r>
          </a:p>
          <a:p>
            <a:pPr algn="r" rtl="1">
              <a:buFont typeface="Wingdings" pitchFamily="2" charset="2"/>
              <a:buNone/>
              <a:defRPr/>
            </a:pPr>
            <a:r>
              <a:rPr lang="fa-IR" b="1" dirty="0" smtClean="0">
                <a:cs typeface="+mj-cs"/>
              </a:rPr>
              <a:t>بینش                     باور                 بهره وری</a:t>
            </a:r>
          </a:p>
          <a:p>
            <a:pPr algn="r" rtl="1">
              <a:buFont typeface="Wingdings" pitchFamily="2" charset="2"/>
              <a:buNone/>
              <a:defRPr/>
            </a:pPr>
            <a:r>
              <a:rPr lang="fa-IR" b="1" dirty="0" smtClean="0">
                <a:cs typeface="+mj-cs"/>
              </a:rPr>
              <a:t>رقابت                    رضایت             رغبت</a:t>
            </a:r>
          </a:p>
          <a:p>
            <a:pPr algn="r" rtl="1">
              <a:buFont typeface="Wingdings" pitchFamily="2" charset="2"/>
              <a:buNone/>
              <a:defRPr/>
            </a:pPr>
            <a:r>
              <a:rPr lang="fa-IR" b="1" dirty="0" smtClean="0">
                <a:cs typeface="+mj-cs"/>
              </a:rPr>
              <a:t>نرمش                    نماد                  نهاد</a:t>
            </a:r>
          </a:p>
          <a:p>
            <a:pPr algn="r" rtl="1">
              <a:buFont typeface="Wingdings" pitchFamily="2" charset="2"/>
              <a:buNone/>
              <a:defRPr/>
            </a:pPr>
            <a:r>
              <a:rPr lang="fa-IR" b="1" dirty="0" smtClean="0">
                <a:cs typeface="+mj-cs"/>
              </a:rPr>
              <a:t>دانش                     درستکاری         دلسوزی</a:t>
            </a:r>
            <a:endParaRPr lang="en-US" b="1" dirty="0">
              <a:cs typeface="+mj-cs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58125" y="785813"/>
            <a:ext cx="1000125" cy="5310187"/>
          </a:xfrm>
        </p:spPr>
        <p:txBody>
          <a:bodyPr/>
          <a:lstStyle/>
          <a:p>
            <a:pPr algn="r" rtl="1">
              <a:buFont typeface="Wingdings" pitchFamily="2" charset="2"/>
              <a:buNone/>
            </a:pPr>
            <a:r>
              <a:rPr lang="fa-IR" b="1" smtClean="0">
                <a:solidFill>
                  <a:srgbClr val="FFFF00"/>
                </a:solidFill>
              </a:rPr>
              <a:t>ش</a:t>
            </a:r>
          </a:p>
          <a:p>
            <a:pPr algn="r" rtl="1">
              <a:buFont typeface="Wingdings" pitchFamily="2" charset="2"/>
              <a:buNone/>
            </a:pPr>
            <a:r>
              <a:rPr lang="fa-IR" b="1" smtClean="0">
                <a:solidFill>
                  <a:srgbClr val="FFFF00"/>
                </a:solidFill>
              </a:rPr>
              <a:t>ن</a:t>
            </a:r>
          </a:p>
          <a:p>
            <a:pPr algn="r" rtl="1">
              <a:buFont typeface="Wingdings" pitchFamily="2" charset="2"/>
              <a:buNone/>
            </a:pPr>
            <a:r>
              <a:rPr lang="fa-IR" b="1" smtClean="0">
                <a:solidFill>
                  <a:srgbClr val="FFFF00"/>
                </a:solidFill>
              </a:rPr>
              <a:t>ا</a:t>
            </a:r>
          </a:p>
          <a:p>
            <a:pPr algn="r" rtl="1">
              <a:buFont typeface="Wingdings" pitchFamily="2" charset="2"/>
              <a:buNone/>
            </a:pPr>
            <a:r>
              <a:rPr lang="fa-IR" b="1" smtClean="0">
                <a:solidFill>
                  <a:srgbClr val="FFFF00"/>
                </a:solidFill>
              </a:rPr>
              <a:t>س</a:t>
            </a:r>
          </a:p>
          <a:p>
            <a:pPr algn="r" rtl="1">
              <a:buFont typeface="Wingdings" pitchFamily="2" charset="2"/>
              <a:buNone/>
            </a:pPr>
            <a:r>
              <a:rPr lang="fa-IR" b="1" smtClean="0">
                <a:solidFill>
                  <a:srgbClr val="FFFF00"/>
                </a:solidFill>
              </a:rPr>
              <a:t>ه</a:t>
            </a:r>
          </a:p>
          <a:p>
            <a:pPr algn="r" rtl="1">
              <a:buFont typeface="Wingdings" pitchFamily="2" charset="2"/>
              <a:buNone/>
            </a:pPr>
            <a:r>
              <a:rPr lang="fa-IR" b="1" smtClean="0">
                <a:solidFill>
                  <a:srgbClr val="FFFF00"/>
                </a:solidFill>
              </a:rPr>
              <a:t>و</a:t>
            </a:r>
          </a:p>
          <a:p>
            <a:pPr algn="r" rtl="1">
              <a:buFont typeface="Wingdings" pitchFamily="2" charset="2"/>
              <a:buNone/>
            </a:pPr>
            <a:r>
              <a:rPr lang="fa-IR" b="1" smtClean="0">
                <a:solidFill>
                  <a:srgbClr val="FFFF00"/>
                </a:solidFill>
              </a:rPr>
              <a:t>ب</a:t>
            </a:r>
          </a:p>
          <a:p>
            <a:pPr algn="r" rtl="1">
              <a:buFont typeface="Wingdings" pitchFamily="2" charset="2"/>
              <a:buNone/>
            </a:pPr>
            <a:r>
              <a:rPr lang="fa-IR" b="1" smtClean="0">
                <a:solidFill>
                  <a:srgbClr val="FFFF00"/>
                </a:solidFill>
              </a:rPr>
              <a:t>ر</a:t>
            </a:r>
          </a:p>
          <a:p>
            <a:pPr algn="r" rtl="1">
              <a:buFont typeface="Wingdings" pitchFamily="2" charset="2"/>
              <a:buNone/>
            </a:pPr>
            <a:r>
              <a:rPr lang="fa-IR" b="1" smtClean="0">
                <a:solidFill>
                  <a:srgbClr val="FFFF00"/>
                </a:solidFill>
              </a:rPr>
              <a:t>ن</a:t>
            </a:r>
          </a:p>
          <a:p>
            <a:pPr algn="r" rtl="1">
              <a:buFont typeface="Wingdings" pitchFamily="2" charset="2"/>
              <a:buNone/>
            </a:pPr>
            <a:r>
              <a:rPr lang="fa-IR" b="1" smtClean="0">
                <a:solidFill>
                  <a:srgbClr val="FFFF00"/>
                </a:solidFill>
              </a:rPr>
              <a:t>د</a:t>
            </a:r>
            <a:endParaRPr lang="en-US" b="1" smtClean="0">
              <a:solidFill>
                <a:srgbClr val="FFFF00"/>
              </a:solidFill>
            </a:endParaRPr>
          </a:p>
        </p:txBody>
      </p:sp>
      <p:sp>
        <p:nvSpPr>
          <p:cNvPr id="43013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altLang="zh-CN" smtClean="0"/>
              <a:t>www.drroosta.com</a:t>
            </a:r>
          </a:p>
        </p:txBody>
      </p:sp>
      <p:sp>
        <p:nvSpPr>
          <p:cNvPr id="430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A2BFD92-8946-4C60-B696-F316F35265C6}" type="slidenum">
              <a:rPr lang="ar-SA" altLang="en-US" smtClean="0"/>
              <a:pPr/>
              <a:t>29</a:t>
            </a:fld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60350"/>
            <a:ext cx="8229600" cy="5832475"/>
          </a:xfrm>
        </p:spPr>
        <p:txBody>
          <a:bodyPr>
            <a:normAutofit fontScale="92500" lnSpcReduction="10000"/>
          </a:bodyPr>
          <a:lstStyle/>
          <a:p>
            <a:pPr algn="ctr" rtl="1">
              <a:buFont typeface="Wingdings" pitchFamily="2" charset="2"/>
              <a:buNone/>
              <a:defRPr/>
            </a:pPr>
            <a:r>
              <a:rPr lang="fa-IR" sz="6000" b="1" dirty="0"/>
              <a:t>شتاب پیش از توانا شدن </a:t>
            </a:r>
          </a:p>
          <a:p>
            <a:pPr algn="ctr" rtl="1">
              <a:buFont typeface="Wingdings" pitchFamily="2" charset="2"/>
              <a:buNone/>
              <a:defRPr/>
            </a:pPr>
            <a:r>
              <a:rPr lang="fa-IR" sz="6000" b="1" dirty="0"/>
              <a:t>و</a:t>
            </a:r>
          </a:p>
          <a:p>
            <a:pPr algn="ctr" rtl="1">
              <a:buFont typeface="Wingdings" pitchFamily="2" charset="2"/>
              <a:buNone/>
              <a:defRPr/>
            </a:pPr>
            <a:r>
              <a:rPr lang="fa-IR" sz="6000" b="1" dirty="0"/>
              <a:t>درنگ پس از فرصت یافتن</a:t>
            </a:r>
          </a:p>
          <a:p>
            <a:pPr algn="ctr" rtl="1">
              <a:buFont typeface="Wingdings" pitchFamily="2" charset="2"/>
              <a:buNone/>
              <a:defRPr/>
            </a:pPr>
            <a:endParaRPr lang="fa-IR" sz="6000" b="1" dirty="0"/>
          </a:p>
          <a:p>
            <a:pPr algn="ctr" rtl="1">
              <a:buFont typeface="Wingdings" pitchFamily="2" charset="2"/>
              <a:buNone/>
              <a:defRPr/>
            </a:pPr>
            <a:r>
              <a:rPr lang="fa-IR" sz="6000" b="1" dirty="0"/>
              <a:t>نشانه ضعف است</a:t>
            </a:r>
          </a:p>
          <a:p>
            <a:pPr algn="ctr" rtl="1">
              <a:buFont typeface="Wingdings" pitchFamily="2" charset="2"/>
              <a:buNone/>
              <a:defRPr/>
            </a:pPr>
            <a:r>
              <a:rPr lang="fa-IR" sz="3600" b="1" dirty="0"/>
              <a:t>                    حضرت علی (ع)</a:t>
            </a:r>
            <a:r>
              <a:rPr lang="fa-IR" sz="6000" b="1" dirty="0"/>
              <a:t> </a:t>
            </a:r>
            <a:endParaRPr lang="en-US" sz="6000" b="1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6019800"/>
          <a:ext cx="838200" cy="838200"/>
        </p:xfrm>
        <a:graphic>
          <a:graphicData uri="http://schemas.openxmlformats.org/presentationml/2006/ole">
            <p:oleObj spid="_x0000_s1026" name="Clip" r:id="rId3" imgW="1638360" imgH="3468960" progId="">
              <p:embed/>
            </p:oleObj>
          </a:graphicData>
        </a:graphic>
      </p:graphicFrame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152400" y="6248400"/>
            <a:ext cx="990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>
                <a:solidFill>
                  <a:srgbClr val="800000"/>
                </a:solidFill>
                <a:latin typeface="Arial Black" pitchFamily="34" charset="0"/>
              </a:rPr>
              <a:t>ROOSTA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Oval 2"/>
          <p:cNvSpPr>
            <a:spLocks noChangeArrowheads="1"/>
          </p:cNvSpPr>
          <p:nvPr/>
        </p:nvSpPr>
        <p:spPr bwMode="auto">
          <a:xfrm>
            <a:off x="3635375" y="2492375"/>
            <a:ext cx="2016125" cy="1871663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000" b="1">
                <a:solidFill>
                  <a:srgbClr val="FF0000"/>
                </a:solidFill>
                <a:latin typeface="Calibri" pitchFamily="34" charset="0"/>
              </a:rPr>
              <a:t>حرفه ای </a:t>
            </a:r>
            <a:endParaRPr lang="en-US" sz="4000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39939" name="Oval 3"/>
          <p:cNvSpPr>
            <a:spLocks noChangeArrowheads="1"/>
          </p:cNvSpPr>
          <p:nvPr/>
        </p:nvSpPr>
        <p:spPr bwMode="auto">
          <a:xfrm>
            <a:off x="1692275" y="4365625"/>
            <a:ext cx="2016125" cy="1871663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000" b="1">
                <a:solidFill>
                  <a:schemeClr val="bg2"/>
                </a:solidFill>
                <a:latin typeface="Calibri" pitchFamily="34" charset="0"/>
              </a:rPr>
              <a:t>تداوم</a:t>
            </a:r>
            <a:endParaRPr lang="en-US" sz="4000" b="1">
              <a:solidFill>
                <a:schemeClr val="bg2"/>
              </a:solidFill>
              <a:latin typeface="Calibri" pitchFamily="34" charset="0"/>
            </a:endParaRPr>
          </a:p>
        </p:txBody>
      </p:sp>
      <p:sp>
        <p:nvSpPr>
          <p:cNvPr id="39940" name="Oval 4"/>
          <p:cNvSpPr>
            <a:spLocks noChangeArrowheads="1"/>
          </p:cNvSpPr>
          <p:nvPr/>
        </p:nvSpPr>
        <p:spPr bwMode="auto">
          <a:xfrm>
            <a:off x="827088" y="2276475"/>
            <a:ext cx="2016125" cy="1871663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000" b="1">
                <a:solidFill>
                  <a:schemeClr val="bg2"/>
                </a:solidFill>
                <a:latin typeface="Calibri" pitchFamily="34" charset="0"/>
              </a:rPr>
              <a:t>تحول</a:t>
            </a:r>
            <a:endParaRPr lang="en-US" sz="4000" b="1">
              <a:solidFill>
                <a:schemeClr val="bg2"/>
              </a:solidFill>
              <a:latin typeface="Calibri" pitchFamily="34" charset="0"/>
            </a:endParaRPr>
          </a:p>
        </p:txBody>
      </p:sp>
      <p:sp>
        <p:nvSpPr>
          <p:cNvPr id="39941" name="Oval 5"/>
          <p:cNvSpPr>
            <a:spLocks noChangeArrowheads="1"/>
          </p:cNvSpPr>
          <p:nvPr/>
        </p:nvSpPr>
        <p:spPr bwMode="auto">
          <a:xfrm>
            <a:off x="6516688" y="2276475"/>
            <a:ext cx="2016125" cy="1871663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000" b="1">
                <a:solidFill>
                  <a:schemeClr val="bg2"/>
                </a:solidFill>
                <a:latin typeface="Calibri" pitchFamily="34" charset="0"/>
              </a:rPr>
              <a:t>تعهد</a:t>
            </a:r>
            <a:endParaRPr lang="en-US" sz="4000" b="1">
              <a:solidFill>
                <a:schemeClr val="bg2"/>
              </a:solidFill>
              <a:latin typeface="Calibri" pitchFamily="34" charset="0"/>
            </a:endParaRPr>
          </a:p>
        </p:txBody>
      </p:sp>
      <p:sp>
        <p:nvSpPr>
          <p:cNvPr id="39942" name="Oval 6"/>
          <p:cNvSpPr>
            <a:spLocks noChangeArrowheads="1"/>
          </p:cNvSpPr>
          <p:nvPr/>
        </p:nvSpPr>
        <p:spPr bwMode="auto">
          <a:xfrm>
            <a:off x="4932363" y="333375"/>
            <a:ext cx="2016125" cy="1871663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000" b="1">
                <a:solidFill>
                  <a:schemeClr val="bg2"/>
                </a:solidFill>
                <a:latin typeface="Calibri" pitchFamily="34" charset="0"/>
              </a:rPr>
              <a:t>توکل</a:t>
            </a:r>
            <a:endParaRPr lang="en-US" sz="4000" b="1">
              <a:solidFill>
                <a:schemeClr val="bg2"/>
              </a:solidFill>
              <a:latin typeface="Calibri" pitchFamily="34" charset="0"/>
            </a:endParaRPr>
          </a:p>
        </p:txBody>
      </p:sp>
      <p:sp>
        <p:nvSpPr>
          <p:cNvPr id="39943" name="Oval 7"/>
          <p:cNvSpPr>
            <a:spLocks noChangeArrowheads="1"/>
          </p:cNvSpPr>
          <p:nvPr/>
        </p:nvSpPr>
        <p:spPr bwMode="auto">
          <a:xfrm>
            <a:off x="2484438" y="188913"/>
            <a:ext cx="2016125" cy="1871662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000" b="1">
                <a:solidFill>
                  <a:schemeClr val="bg2"/>
                </a:solidFill>
                <a:latin typeface="Calibri" pitchFamily="34" charset="0"/>
              </a:rPr>
              <a:t>تکامل</a:t>
            </a:r>
            <a:endParaRPr lang="en-US" sz="4000" b="1">
              <a:solidFill>
                <a:schemeClr val="bg2"/>
              </a:solidFill>
              <a:latin typeface="Calibri" pitchFamily="34" charset="0"/>
            </a:endParaRPr>
          </a:p>
        </p:txBody>
      </p:sp>
      <p:sp>
        <p:nvSpPr>
          <p:cNvPr id="39944" name="Oval 8"/>
          <p:cNvSpPr>
            <a:spLocks noChangeArrowheads="1"/>
          </p:cNvSpPr>
          <p:nvPr/>
        </p:nvSpPr>
        <p:spPr bwMode="auto">
          <a:xfrm>
            <a:off x="3779838" y="5013325"/>
            <a:ext cx="2016125" cy="1844675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000" b="1">
                <a:solidFill>
                  <a:schemeClr val="bg2"/>
                </a:solidFill>
                <a:latin typeface="Calibri" pitchFamily="34" charset="0"/>
              </a:rPr>
              <a:t>تعلق</a:t>
            </a:r>
            <a:endParaRPr lang="en-US" sz="4000" b="1">
              <a:solidFill>
                <a:schemeClr val="bg2"/>
              </a:solidFill>
              <a:latin typeface="Calibri" pitchFamily="34" charset="0"/>
            </a:endParaRPr>
          </a:p>
        </p:txBody>
      </p:sp>
      <p:sp>
        <p:nvSpPr>
          <p:cNvPr id="39945" name="Oval 9"/>
          <p:cNvSpPr>
            <a:spLocks noChangeArrowheads="1"/>
          </p:cNvSpPr>
          <p:nvPr/>
        </p:nvSpPr>
        <p:spPr bwMode="auto">
          <a:xfrm>
            <a:off x="5795963" y="4149725"/>
            <a:ext cx="2016125" cy="1871663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000" b="1">
                <a:solidFill>
                  <a:schemeClr val="bg2"/>
                </a:solidFill>
                <a:latin typeface="Calibri" pitchFamily="34" charset="0"/>
              </a:rPr>
              <a:t>تخصص</a:t>
            </a:r>
            <a:endParaRPr lang="en-US" sz="4000" b="1">
              <a:solidFill>
                <a:schemeClr val="bg2"/>
              </a:solidFill>
              <a:latin typeface="Calibri" pitchFamily="34" charset="0"/>
            </a:endParaRPr>
          </a:p>
        </p:txBody>
      </p:sp>
      <p:graphicFrame>
        <p:nvGraphicFramePr>
          <p:cNvPr id="8194" name="Object 10"/>
          <p:cNvGraphicFramePr>
            <a:graphicFrameLocks noChangeAspect="1"/>
          </p:cNvGraphicFramePr>
          <p:nvPr/>
        </p:nvGraphicFramePr>
        <p:xfrm>
          <a:off x="0" y="6019800"/>
          <a:ext cx="838200" cy="838200"/>
        </p:xfrm>
        <a:graphic>
          <a:graphicData uri="http://schemas.openxmlformats.org/presentationml/2006/ole">
            <p:oleObj spid="_x0000_s8194" name="Clip" r:id="rId4" imgW="1638360" imgH="3468960" progId="">
              <p:embed/>
            </p:oleObj>
          </a:graphicData>
        </a:graphic>
      </p:graphicFrame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152400" y="6248400"/>
            <a:ext cx="990600" cy="274638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>
                <a:solidFill>
                  <a:schemeClr val="bg2"/>
                </a:solidFill>
                <a:latin typeface="Arial Black" pitchFamily="34" charset="0"/>
              </a:rPr>
              <a:t>ROOSTA</a:t>
            </a:r>
          </a:p>
        </p:txBody>
      </p:sp>
      <p:sp>
        <p:nvSpPr>
          <p:cNvPr id="39948" name="Line 12"/>
          <p:cNvSpPr>
            <a:spLocks noChangeShapeType="1"/>
          </p:cNvSpPr>
          <p:nvPr/>
        </p:nvSpPr>
        <p:spPr bwMode="auto">
          <a:xfrm>
            <a:off x="3851275" y="1989138"/>
            <a:ext cx="360363" cy="5762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49" name="Line 13"/>
          <p:cNvSpPr>
            <a:spLocks noChangeShapeType="1"/>
          </p:cNvSpPr>
          <p:nvPr/>
        </p:nvSpPr>
        <p:spPr bwMode="auto">
          <a:xfrm>
            <a:off x="2843213" y="3357563"/>
            <a:ext cx="7921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50" name="Line 14"/>
          <p:cNvSpPr>
            <a:spLocks noChangeShapeType="1"/>
          </p:cNvSpPr>
          <p:nvPr/>
        </p:nvSpPr>
        <p:spPr bwMode="auto">
          <a:xfrm flipH="1">
            <a:off x="5148263" y="2133600"/>
            <a:ext cx="431800" cy="5032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51" name="Line 15"/>
          <p:cNvSpPr>
            <a:spLocks noChangeShapeType="1"/>
          </p:cNvSpPr>
          <p:nvPr/>
        </p:nvSpPr>
        <p:spPr bwMode="auto">
          <a:xfrm>
            <a:off x="5651500" y="3284538"/>
            <a:ext cx="8651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52" name="Line 16"/>
          <p:cNvSpPr>
            <a:spLocks noChangeShapeType="1"/>
          </p:cNvSpPr>
          <p:nvPr/>
        </p:nvSpPr>
        <p:spPr bwMode="auto">
          <a:xfrm flipH="1">
            <a:off x="3419475" y="4071938"/>
            <a:ext cx="581025" cy="6524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53" name="Line 17"/>
          <p:cNvSpPr>
            <a:spLocks noChangeShapeType="1"/>
          </p:cNvSpPr>
          <p:nvPr/>
        </p:nvSpPr>
        <p:spPr bwMode="auto">
          <a:xfrm>
            <a:off x="4716463" y="4365625"/>
            <a:ext cx="0" cy="647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54" name="Line 18"/>
          <p:cNvSpPr>
            <a:spLocks noChangeShapeType="1"/>
          </p:cNvSpPr>
          <p:nvPr/>
        </p:nvSpPr>
        <p:spPr bwMode="auto">
          <a:xfrm>
            <a:off x="5364163" y="4076700"/>
            <a:ext cx="647700" cy="431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11" name="Slide Number Placeholder 18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ctr"/>
            <a:fld id="{63508675-6D40-4D86-BDFC-7DE34A5AA345}" type="slidenum">
              <a:rPr lang="en-US" smtClean="0">
                <a:solidFill>
                  <a:schemeClr val="bg2"/>
                </a:solidFill>
              </a:rPr>
              <a:pPr algn="ctr"/>
              <a:t>30</a:t>
            </a:fld>
            <a:endParaRPr lang="en-US" smtClean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9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9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9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 animBg="1"/>
      <p:bldP spid="39939" grpId="0" animBg="1"/>
      <p:bldP spid="39940" grpId="0" animBg="1"/>
      <p:bldP spid="39941" grpId="0" animBg="1"/>
      <p:bldP spid="39942" grpId="0" animBg="1"/>
      <p:bldP spid="39943" grpId="0" animBg="1"/>
      <p:bldP spid="39944" grpId="0" animBg="1"/>
      <p:bldP spid="39945" grpId="0" animBg="1"/>
      <p:bldP spid="39948" grpId="0" animBg="1"/>
      <p:bldP spid="39949" grpId="0" animBg="1"/>
      <p:bldP spid="39950" grpId="0" animBg="1"/>
      <p:bldP spid="39951" grpId="0" animBg="1"/>
      <p:bldP spid="39952" grpId="0" animBg="1"/>
      <p:bldP spid="39953" grpId="0" animBg="1"/>
      <p:bldP spid="3995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Content Placeholder 2"/>
          <p:cNvSpPr>
            <a:spLocks noGrp="1"/>
          </p:cNvSpPr>
          <p:nvPr>
            <p:ph idx="1"/>
          </p:nvPr>
        </p:nvSpPr>
        <p:spPr>
          <a:xfrm>
            <a:off x="685800" y="714375"/>
            <a:ext cx="7772400" cy="5381625"/>
          </a:xfrm>
        </p:spPr>
        <p:txBody>
          <a:bodyPr/>
          <a:lstStyle/>
          <a:p>
            <a:pPr algn="ctr"/>
            <a:endParaRPr lang="en-US" sz="6000" smtClean="0"/>
          </a:p>
          <a:p>
            <a:pPr algn="ctr" rtl="1">
              <a:buFont typeface="Wingdings" pitchFamily="2" charset="2"/>
              <a:buNone/>
            </a:pPr>
            <a:r>
              <a:rPr lang="fa-IR" sz="6000" b="1" smtClean="0"/>
              <a:t>  </a:t>
            </a:r>
          </a:p>
          <a:p>
            <a:pPr algn="ctr" rtl="1">
              <a:buFont typeface="Wingdings" pitchFamily="2" charset="2"/>
              <a:buNone/>
            </a:pPr>
            <a:r>
              <a:rPr lang="fa-IR" sz="6000" b="1" smtClean="0"/>
              <a:t>هر که </a:t>
            </a:r>
            <a:r>
              <a:rPr lang="fa-IR" sz="6000" b="1" smtClean="0">
                <a:solidFill>
                  <a:srgbClr val="FFFF00"/>
                </a:solidFill>
              </a:rPr>
              <a:t>نامش</a:t>
            </a:r>
            <a:r>
              <a:rPr lang="fa-IR" sz="6000" b="1" smtClean="0"/>
              <a:t> نیک،</a:t>
            </a:r>
            <a:r>
              <a:rPr lang="fa-IR" sz="6000" b="1" smtClean="0">
                <a:solidFill>
                  <a:srgbClr val="FFFF00"/>
                </a:solidFill>
              </a:rPr>
              <a:t>نانش</a:t>
            </a:r>
            <a:r>
              <a:rPr lang="fa-IR" sz="6000" b="1" smtClean="0"/>
              <a:t> بیشتر</a:t>
            </a:r>
          </a:p>
        </p:txBody>
      </p:sp>
      <p:sp>
        <p:nvSpPr>
          <p:cNvPr id="44035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altLang="zh-CN" smtClean="0"/>
              <a:t>www.drroosta.com</a:t>
            </a:r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E40B7B8-A280-49D7-AFAA-603EA1D051F6}" type="slidenum">
              <a:rPr lang="ar-SA" altLang="en-US" smtClean="0"/>
              <a:pPr/>
              <a:t>31</a:t>
            </a:fld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30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30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C9BFD76-7B59-4A50-BB21-8729546DB583}" type="slidenum">
              <a:rPr lang="en-US" smtClean="0"/>
              <a:pPr/>
              <a:t>32</a:t>
            </a:fld>
            <a:endParaRPr lang="en-US" smtClean="0"/>
          </a:p>
        </p:txBody>
      </p:sp>
      <p:pic>
        <p:nvPicPr>
          <p:cNvPr id="45059" name="Content Placeholder 4" descr="28133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09600" y="309563"/>
            <a:ext cx="4724400" cy="6299200"/>
          </a:xfr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6583362"/>
          </a:xfrm>
        </p:spPr>
        <p:txBody>
          <a:bodyPr>
            <a:normAutofit/>
          </a:bodyPr>
          <a:lstStyle/>
          <a:p>
            <a:pPr algn="r" rtl="1">
              <a:defRPr/>
            </a:pPr>
            <a:r>
              <a:rPr lang="fa-IR" sz="27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دردرا باید گفت</a:t>
            </a:r>
            <a:br>
              <a:rPr lang="fa-IR" sz="27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</a:br>
            <a:r>
              <a:rPr lang="fa-IR" sz="27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حرف را باید زد</a:t>
            </a:r>
            <a:br>
              <a:rPr lang="fa-IR" sz="27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</a:br>
            <a:r>
              <a:rPr lang="fa-IR" sz="27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fa-IR" sz="27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</a:br>
            <a:r>
              <a:rPr lang="fa-IR" sz="27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رودباید شدو رفت</a:t>
            </a:r>
            <a:br>
              <a:rPr lang="fa-IR" sz="27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</a:br>
            <a:r>
              <a:rPr lang="fa-IR" sz="27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دشت باید شد و خواند</a:t>
            </a:r>
            <a:br>
              <a:rPr lang="fa-IR" sz="27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</a:br>
            <a:r>
              <a:rPr lang="fa-IR" sz="27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کوه باید شد و ماند</a:t>
            </a:r>
            <a:br>
              <a:rPr lang="fa-IR" sz="27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</a:br>
            <a:r>
              <a:rPr lang="fa-IR" sz="27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fa-IR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fa-IR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</a:br>
            <a:r>
              <a:rPr lang="fa-IR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fa-IR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</a:br>
            <a:r>
              <a:rPr lang="fa-IR" sz="32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با سپاس</a:t>
            </a:r>
            <a:br>
              <a:rPr lang="fa-IR" sz="32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</a:br>
            <a:r>
              <a:rPr lang="fa-IR" sz="32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   احمد روستا</a:t>
            </a:r>
            <a:endParaRPr lang="en-US" sz="3200" b="1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5061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643688"/>
            <a:ext cx="2895600" cy="214312"/>
          </a:xfrm>
          <a:noFill/>
        </p:spPr>
        <p:txBody>
          <a:bodyPr/>
          <a:lstStyle/>
          <a:p>
            <a:r>
              <a:rPr lang="en-US" altLang="zh-CN" smtClean="0"/>
              <a:t>www.drroosta.com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14338"/>
            <a:ext cx="8229600" cy="1143000"/>
          </a:xfrm>
        </p:spPr>
        <p:txBody>
          <a:bodyPr/>
          <a:lstStyle/>
          <a:p>
            <a:pPr algn="r" rtl="1" eaLnBrk="1" hangingPunct="1">
              <a:defRPr/>
            </a:pPr>
            <a:r>
              <a:rPr lang="fa-IR" sz="6000" b="1" dirty="0" smtClean="0">
                <a:solidFill>
                  <a:srgbClr val="FFFF00"/>
                </a:solidFill>
              </a:rPr>
              <a:t>شناسه(یا برند)در ادبیات ایران:</a:t>
            </a:r>
            <a:endParaRPr lang="en-US" sz="6000" b="1" dirty="0" smtClean="0">
              <a:solidFill>
                <a:srgbClr val="FFFF00"/>
              </a:solidFill>
            </a:endParaRP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1643063"/>
            <a:ext cx="8643937" cy="4572000"/>
          </a:xfrm>
        </p:spPr>
        <p:txBody>
          <a:bodyPr/>
          <a:lstStyle/>
          <a:p>
            <a:pPr algn="ctr" rtl="1" eaLnBrk="1" hangingPunct="1">
              <a:buClr>
                <a:srgbClr val="FFFF00"/>
              </a:buClr>
              <a:buFont typeface="Wingdings" pitchFamily="2" charset="2"/>
              <a:buNone/>
              <a:defRPr/>
            </a:pPr>
            <a:endParaRPr lang="fa-IR" sz="2400" b="1" dirty="0" smtClean="0">
              <a:cs typeface="+mj-cs"/>
            </a:endParaRPr>
          </a:p>
          <a:p>
            <a:pPr algn="ctr" rtl="1" eaLnBrk="1" hangingPunct="1">
              <a:buClr>
                <a:srgbClr val="FFFF00"/>
              </a:buClr>
              <a:buFont typeface="Wingdings" pitchFamily="2" charset="2"/>
              <a:buNone/>
              <a:defRPr/>
            </a:pPr>
            <a:r>
              <a:rPr lang="fa-IR" sz="2400" b="1" dirty="0" smtClean="0">
                <a:cs typeface="+mj-cs"/>
              </a:rPr>
              <a:t>سعدیا مرد نکونام نمیرد هرگز        مرده آن است که نامش به نکویی نبرند      </a:t>
            </a:r>
          </a:p>
          <a:p>
            <a:pPr algn="ctr" rtl="1" eaLnBrk="1" hangingPunct="1">
              <a:buClr>
                <a:srgbClr val="FFFF00"/>
              </a:buClr>
              <a:buFont typeface="Wingdings" pitchFamily="2" charset="2"/>
              <a:buNone/>
              <a:defRPr/>
            </a:pPr>
            <a:endParaRPr lang="fa-IR" sz="2400" b="1" dirty="0" smtClean="0">
              <a:cs typeface="+mj-cs"/>
            </a:endParaRPr>
          </a:p>
          <a:p>
            <a:pPr algn="ctr" rtl="1" eaLnBrk="1" hangingPunct="1">
              <a:buClr>
                <a:srgbClr val="FFFF00"/>
              </a:buClr>
              <a:buFont typeface="Wingdings" pitchFamily="2" charset="2"/>
              <a:buNone/>
              <a:defRPr/>
            </a:pPr>
            <a:r>
              <a:rPr lang="fa-IR" sz="2400" b="1" dirty="0" smtClean="0">
                <a:solidFill>
                  <a:srgbClr val="FFFF00"/>
                </a:solidFill>
                <a:cs typeface="+mj-cs"/>
              </a:rPr>
              <a:t>* * *</a:t>
            </a:r>
          </a:p>
          <a:p>
            <a:pPr algn="ctr" rtl="1" eaLnBrk="1" hangingPunct="1">
              <a:buClr>
                <a:srgbClr val="FFFF00"/>
              </a:buClr>
              <a:buFont typeface="Wingdings" pitchFamily="2" charset="2"/>
              <a:buNone/>
              <a:defRPr/>
            </a:pPr>
            <a:r>
              <a:rPr lang="fa-IR" sz="2400" b="1" dirty="0" smtClean="0">
                <a:cs typeface="+mj-cs"/>
              </a:rPr>
              <a:t>نام نیکو گر بماند زآدمی                        به کز او ماند سرای زرنگار</a:t>
            </a:r>
          </a:p>
          <a:p>
            <a:pPr algn="ctr" rtl="1" eaLnBrk="1" hangingPunct="1">
              <a:buClr>
                <a:srgbClr val="FFFF00"/>
              </a:buClr>
              <a:buFont typeface="Wingdings" pitchFamily="2" charset="2"/>
              <a:buNone/>
              <a:defRPr/>
            </a:pPr>
            <a:r>
              <a:rPr lang="fa-IR" sz="2400" b="1" dirty="0" smtClean="0">
                <a:solidFill>
                  <a:srgbClr val="FFFF00"/>
                </a:solidFill>
                <a:cs typeface="+mj-cs"/>
              </a:rPr>
              <a:t>* * *</a:t>
            </a:r>
          </a:p>
          <a:p>
            <a:pPr algn="ctr" rtl="1" eaLnBrk="1" hangingPunct="1">
              <a:buClr>
                <a:srgbClr val="FFFF00"/>
              </a:buClr>
              <a:buFont typeface="Wingdings" pitchFamily="2" charset="2"/>
              <a:buNone/>
              <a:defRPr/>
            </a:pPr>
            <a:endParaRPr lang="fa-IR" sz="2400" b="1" dirty="0" smtClean="0">
              <a:cs typeface="+mj-cs"/>
            </a:endParaRPr>
          </a:p>
          <a:p>
            <a:pPr algn="ctr" rtl="1" eaLnBrk="1" hangingPunct="1">
              <a:buClr>
                <a:srgbClr val="FFFF00"/>
              </a:buClr>
              <a:buFont typeface="Wingdings" pitchFamily="2" charset="2"/>
              <a:buNone/>
              <a:defRPr/>
            </a:pPr>
            <a:r>
              <a:rPr lang="fa-IR" sz="2400" b="1" dirty="0" smtClean="0">
                <a:cs typeface="+mj-cs"/>
              </a:rPr>
              <a:t>بیا تا جهان را به بد نسپریم                 به کوشش همه دست نیکی بریم</a:t>
            </a:r>
          </a:p>
          <a:p>
            <a:pPr algn="ctr" rtl="1" eaLnBrk="1" hangingPunct="1">
              <a:buClr>
                <a:srgbClr val="FFFF00"/>
              </a:buClr>
              <a:buFont typeface="Wingdings" pitchFamily="2" charset="2"/>
              <a:buNone/>
              <a:defRPr/>
            </a:pPr>
            <a:r>
              <a:rPr lang="fa-IR" sz="2400" b="1" dirty="0" smtClean="0">
                <a:cs typeface="+mj-cs"/>
              </a:rPr>
              <a:t>به نیکی گرای و میازار کس                 ره رستگاری همین است وبس</a:t>
            </a:r>
          </a:p>
          <a:p>
            <a:pPr algn="ctr" rtl="1" eaLnBrk="1" hangingPunct="1">
              <a:buClr>
                <a:srgbClr val="FFFF00"/>
              </a:buClr>
              <a:buFont typeface="Wingdings" pitchFamily="2" charset="2"/>
              <a:buNone/>
              <a:defRPr/>
            </a:pPr>
            <a:endParaRPr lang="fa-IR" sz="2400" b="1" dirty="0" smtClean="0">
              <a:cs typeface="+mj-cs"/>
            </a:endParaRPr>
          </a:p>
          <a:p>
            <a:pPr algn="ctr" rtl="1" eaLnBrk="1" hangingPunct="1">
              <a:buClr>
                <a:srgbClr val="FFFF00"/>
              </a:buClr>
              <a:buFont typeface="Wingdings" pitchFamily="2" charset="2"/>
              <a:buNone/>
              <a:defRPr/>
            </a:pPr>
            <a:endParaRPr lang="fa-IR" sz="2400" b="1" dirty="0" smtClean="0">
              <a:cs typeface="+mj-cs"/>
            </a:endParaRPr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0" y="6019800"/>
          <a:ext cx="838200" cy="838200"/>
        </p:xfrm>
        <a:graphic>
          <a:graphicData uri="http://schemas.openxmlformats.org/presentationml/2006/ole">
            <p:oleObj spid="_x0000_s2050" name="Clip" r:id="rId3" imgW="1638360" imgH="3468960" progId="">
              <p:embed/>
            </p:oleObj>
          </a:graphicData>
        </a:graphic>
      </p:graphicFrame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152400" y="6248400"/>
            <a:ext cx="990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>
                <a:solidFill>
                  <a:srgbClr val="800000"/>
                </a:solidFill>
                <a:latin typeface="Arial Black" pitchFamily="34" charset="0"/>
                <a:cs typeface="Arial" charset="0"/>
              </a:rPr>
              <a:t>ROOSTA</a:t>
            </a:r>
          </a:p>
        </p:txBody>
      </p:sp>
      <p:sp>
        <p:nvSpPr>
          <p:cNvPr id="205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altLang="zh-CN" smtClean="0"/>
              <a:t>www.drroosta.com</a:t>
            </a:r>
          </a:p>
        </p:txBody>
      </p:sp>
      <p:sp>
        <p:nvSpPr>
          <p:cNvPr id="2055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00DD159-A66D-46DA-951C-2D3EDD6C52E4}" type="slidenum">
              <a:rPr lang="ar-SA" altLang="en-US" smtClean="0"/>
              <a:pPr/>
              <a:t>4</a:t>
            </a:fld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8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857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428625"/>
            <a:ext cx="8286750" cy="5667375"/>
          </a:xfrm>
        </p:spPr>
        <p:txBody>
          <a:bodyPr/>
          <a:lstStyle/>
          <a:p>
            <a:pPr algn="r" rtl="1">
              <a:defRPr/>
            </a:pPr>
            <a:r>
              <a:rPr lang="fa-IR" sz="3600" b="1" dirty="0" smtClean="0">
                <a:latin typeface="+mj-lt"/>
              </a:rPr>
              <a:t>شناسه « </a:t>
            </a:r>
            <a:r>
              <a:rPr lang="fa-IR" sz="3600" b="1" dirty="0" smtClean="0">
                <a:solidFill>
                  <a:srgbClr val="FFFF00"/>
                </a:solidFill>
                <a:latin typeface="+mj-lt"/>
              </a:rPr>
              <a:t>قول وقرار و وعده </a:t>
            </a:r>
            <a:r>
              <a:rPr lang="fa-IR" sz="3600" b="1" dirty="0" smtClean="0">
                <a:latin typeface="+mj-lt"/>
              </a:rPr>
              <a:t>» های مبتنی بر </a:t>
            </a:r>
          </a:p>
          <a:p>
            <a:pPr algn="r" rtl="1">
              <a:buFont typeface="Wingdings" pitchFamily="2" charset="2"/>
              <a:buNone/>
              <a:defRPr/>
            </a:pPr>
            <a:r>
              <a:rPr lang="fa-IR" sz="3600" b="1" dirty="0" smtClean="0">
                <a:latin typeface="+mj-lt"/>
              </a:rPr>
              <a:t>  « </a:t>
            </a:r>
            <a:r>
              <a:rPr lang="fa-IR" sz="3600" b="1" dirty="0" smtClean="0">
                <a:solidFill>
                  <a:srgbClr val="FFFF00"/>
                </a:solidFill>
                <a:latin typeface="+mj-lt"/>
              </a:rPr>
              <a:t>تمایز ها و شایستگی</a:t>
            </a:r>
            <a:r>
              <a:rPr lang="fa-IR" sz="3600" b="1" dirty="0" smtClean="0">
                <a:latin typeface="+mj-lt"/>
              </a:rPr>
              <a:t>» های ویژه و « </a:t>
            </a:r>
            <a:r>
              <a:rPr lang="fa-IR" sz="3600" b="1" dirty="0" smtClean="0">
                <a:solidFill>
                  <a:srgbClr val="FFFF00"/>
                </a:solidFill>
                <a:latin typeface="+mj-lt"/>
              </a:rPr>
              <a:t>تعهد و تداوم</a:t>
            </a:r>
            <a:r>
              <a:rPr lang="fa-IR" sz="3600" b="1" dirty="0" smtClean="0">
                <a:latin typeface="+mj-lt"/>
              </a:rPr>
              <a:t>» آنهاست.</a:t>
            </a:r>
          </a:p>
          <a:p>
            <a:pPr algn="r" rtl="1">
              <a:defRPr/>
            </a:pPr>
            <a:r>
              <a:rPr lang="fa-IR" sz="3600" b="1" dirty="0" smtClean="0">
                <a:latin typeface="+mj-lt"/>
              </a:rPr>
              <a:t>شناسه فرایند </a:t>
            </a:r>
            <a:r>
              <a:rPr lang="fa-IR" sz="3600" b="1" dirty="0" smtClean="0">
                <a:solidFill>
                  <a:srgbClr val="FFFF00"/>
                </a:solidFill>
                <a:latin typeface="+mj-lt"/>
              </a:rPr>
              <a:t>کاشت،داشت،برداشتِ</a:t>
            </a:r>
            <a:r>
              <a:rPr lang="fa-IR" sz="3600" b="1" dirty="0" smtClean="0">
                <a:latin typeface="+mj-lt"/>
              </a:rPr>
              <a:t> ارزشهای مادی ومعنوی است.</a:t>
            </a:r>
          </a:p>
          <a:p>
            <a:pPr algn="r" rtl="1">
              <a:defRPr/>
            </a:pPr>
            <a:r>
              <a:rPr lang="fa-IR" sz="3600" b="1" dirty="0" smtClean="0"/>
              <a:t>شناسه عصاره ای از وعده ها، تعهدات، تجربیات وعوامل وابسته </a:t>
            </a:r>
            <a:r>
              <a:rPr lang="fa-IR" sz="3600" b="1" dirty="0" smtClean="0">
                <a:solidFill>
                  <a:srgbClr val="FFFF00"/>
                </a:solidFill>
              </a:rPr>
              <a:t>ابزاری و رفتاری </a:t>
            </a:r>
            <a:r>
              <a:rPr lang="fa-IR" sz="3600" b="1" dirty="0" smtClean="0"/>
              <a:t>است که نتیجه آن جایگاه و  وجهه و سرقفلی و ارزش شناسه است.</a:t>
            </a:r>
            <a:endParaRPr lang="en-US" sz="3600" b="1" dirty="0" smtClean="0"/>
          </a:p>
          <a:p>
            <a:pPr algn="r" rtl="1">
              <a:defRPr/>
            </a:pPr>
            <a:endParaRPr lang="en-US" sz="3600" b="1" dirty="0">
              <a:latin typeface="+mj-lt"/>
            </a:endParaRPr>
          </a:p>
        </p:txBody>
      </p:sp>
      <p:sp>
        <p:nvSpPr>
          <p:cNvPr id="23555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altLang="zh-CN" smtClean="0"/>
              <a:t>www.drroosta.com</a:t>
            </a: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D4EC7C1-A6F1-4066-BA99-BB7CA0629D09}" type="slidenum">
              <a:rPr lang="ar-SA" altLang="en-US" smtClean="0"/>
              <a:pPr/>
              <a:t>5</a:t>
            </a:fld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214313"/>
            <a:ext cx="7772400" cy="1285875"/>
          </a:xfrm>
        </p:spPr>
        <p:txBody>
          <a:bodyPr/>
          <a:lstStyle/>
          <a:p>
            <a:pPr eaLnBrk="1" hangingPunct="1">
              <a:defRPr/>
            </a:pPr>
            <a:r>
              <a:rPr lang="fa-IR" sz="6600" b="1" dirty="0" smtClean="0">
                <a:solidFill>
                  <a:srgbClr val="FFFF00"/>
                </a:solidFill>
                <a:cs typeface="Arial" charset="0"/>
              </a:rPr>
              <a:t>مدیریت شناسه(برند)</a:t>
            </a:r>
            <a:endParaRPr lang="en-US" sz="6600" b="1" dirty="0" smtClean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427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68413"/>
            <a:ext cx="8497887" cy="4681537"/>
          </a:xfrm>
        </p:spPr>
        <p:txBody>
          <a:bodyPr/>
          <a:lstStyle/>
          <a:p>
            <a:pPr algn="just" rtl="1" eaLnBrk="1" hangingPunct="1">
              <a:buFont typeface="Wingdings" pitchFamily="2" charset="2"/>
              <a:buNone/>
            </a:pPr>
            <a:r>
              <a:rPr lang="fa-IR" sz="4400" b="1" smtClean="0">
                <a:solidFill>
                  <a:srgbClr val="FFFF99"/>
                </a:solidFill>
                <a:cs typeface="Times New Roman" pitchFamily="18" charset="0"/>
              </a:rPr>
              <a:t>  </a:t>
            </a:r>
            <a:endParaRPr lang="en-US" sz="4400" b="1" smtClean="0">
              <a:solidFill>
                <a:srgbClr val="FFFF99"/>
              </a:solidFill>
              <a:cs typeface="Times New Roman" pitchFamily="18" charset="0"/>
            </a:endParaRPr>
          </a:p>
          <a:p>
            <a:pPr algn="just" rtl="1" eaLnBrk="1" hangingPunct="1">
              <a:buFont typeface="Wingdings" pitchFamily="2" charset="2"/>
              <a:buNone/>
            </a:pPr>
            <a:r>
              <a:rPr lang="fa-IR" sz="4400" b="1" smtClean="0">
                <a:solidFill>
                  <a:srgbClr val="FFFF99"/>
                </a:solidFill>
                <a:cs typeface="Times New Roman" pitchFamily="18" charset="0"/>
              </a:rPr>
              <a:t> </a:t>
            </a:r>
            <a:r>
              <a:rPr lang="fa-IR" sz="4400" b="1" smtClean="0">
                <a:cs typeface="Times New Roman" pitchFamily="18" charset="0"/>
              </a:rPr>
              <a:t> فرایند «</a:t>
            </a:r>
            <a:r>
              <a:rPr lang="fa-IR" sz="4400" b="1" smtClean="0">
                <a:solidFill>
                  <a:srgbClr val="FFFF00"/>
                </a:solidFill>
                <a:cs typeface="Times New Roman" pitchFamily="18" charset="0"/>
              </a:rPr>
              <a:t>انتخاب، ایجاد، تقویت و حفظ</a:t>
            </a:r>
            <a:r>
              <a:rPr lang="fa-IR" sz="4400" b="1" smtClean="0">
                <a:cs typeface="Times New Roman" pitchFamily="18" charset="0"/>
              </a:rPr>
              <a:t>» شناسه جهت « </a:t>
            </a:r>
            <a:r>
              <a:rPr lang="fa-IR" sz="4400" b="1" smtClean="0">
                <a:solidFill>
                  <a:srgbClr val="FFFF00"/>
                </a:solidFill>
                <a:cs typeface="Times New Roman" pitchFamily="18" charset="0"/>
              </a:rPr>
              <a:t>ارتباط ،تشخیص، تمیز، ترجیح،وفاداری وایجاد ارزش ویژه </a:t>
            </a:r>
            <a:r>
              <a:rPr lang="fa-IR" sz="4400" b="1" smtClean="0">
                <a:cs typeface="Times New Roman" pitchFamily="18" charset="0"/>
              </a:rPr>
              <a:t>» است.</a:t>
            </a:r>
          </a:p>
          <a:p>
            <a:pPr algn="just" rtl="1" eaLnBrk="1" hangingPunct="1">
              <a:buFont typeface="Wingdings" pitchFamily="2" charset="2"/>
              <a:buNone/>
            </a:pPr>
            <a:endParaRPr lang="fa-IR" sz="4400" b="1" smtClean="0">
              <a:cs typeface="Times New Roman" pitchFamily="18" charset="0"/>
            </a:endParaRPr>
          </a:p>
          <a:p>
            <a:pPr algn="just" rtl="1" eaLnBrk="1" hangingPunct="1">
              <a:buFont typeface="Wingdings" pitchFamily="2" charset="2"/>
              <a:buNone/>
            </a:pPr>
            <a:r>
              <a:rPr lang="fa-IR" sz="4400" b="1" smtClean="0">
                <a:cs typeface="Times New Roman" pitchFamily="18" charset="0"/>
              </a:rPr>
              <a:t>  </a:t>
            </a:r>
            <a:endParaRPr lang="en-US" sz="4400" b="1" smtClean="0">
              <a:cs typeface="Times New Roman" pitchFamily="18" charset="0"/>
            </a:endParaRPr>
          </a:p>
        </p:txBody>
      </p:sp>
      <p:sp>
        <p:nvSpPr>
          <p:cNvPr id="24580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altLang="zh-CN" smtClean="0"/>
              <a:t>www.drroosta.com</a:t>
            </a:r>
          </a:p>
        </p:txBody>
      </p:sp>
      <p:sp>
        <p:nvSpPr>
          <p:cNvPr id="2458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8C7B61C-6FB4-48A5-B225-97031A1D9A49}" type="slidenum">
              <a:rPr lang="ar-SA" altLang="en-US" smtClean="0"/>
              <a:pPr/>
              <a:t>6</a:t>
            </a:fld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7010" grpId="0"/>
      <p:bldP spid="42701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6" name="Oval 2"/>
          <p:cNvSpPr>
            <a:spLocks noChangeArrowheads="1"/>
          </p:cNvSpPr>
          <p:nvPr/>
        </p:nvSpPr>
        <p:spPr bwMode="auto">
          <a:xfrm>
            <a:off x="3203575" y="333375"/>
            <a:ext cx="2376488" cy="2232025"/>
          </a:xfrm>
          <a:prstGeom prst="ellipse">
            <a:avLst/>
          </a:prstGeom>
          <a:solidFill>
            <a:srgbClr val="000066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400" b="1">
                <a:cs typeface="Times New Roman" pitchFamily="18" charset="0"/>
              </a:rPr>
              <a:t>نامگذاری</a:t>
            </a:r>
          </a:p>
          <a:p>
            <a:pPr algn="ctr"/>
            <a:r>
              <a:rPr lang="fa-IR" sz="4400" b="1">
                <a:solidFill>
                  <a:srgbClr val="FFFF00"/>
                </a:solidFill>
                <a:cs typeface="Times New Roman" pitchFamily="18" charset="0"/>
              </a:rPr>
              <a:t>انتخاب</a:t>
            </a:r>
            <a:endParaRPr lang="en-US" sz="44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420867" name="Oval 3"/>
          <p:cNvSpPr>
            <a:spLocks noChangeArrowheads="1"/>
          </p:cNvSpPr>
          <p:nvPr/>
        </p:nvSpPr>
        <p:spPr bwMode="auto">
          <a:xfrm>
            <a:off x="3203575" y="4365625"/>
            <a:ext cx="2376488" cy="2232025"/>
          </a:xfrm>
          <a:prstGeom prst="ellipse">
            <a:avLst/>
          </a:prstGeom>
          <a:solidFill>
            <a:srgbClr val="000066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400" b="1">
                <a:cs typeface="Times New Roman" pitchFamily="18" charset="0"/>
              </a:rPr>
              <a:t>ناموری</a:t>
            </a:r>
          </a:p>
          <a:p>
            <a:pPr algn="ctr"/>
            <a:r>
              <a:rPr lang="fa-IR" sz="4400" b="1">
                <a:solidFill>
                  <a:srgbClr val="FFFF00"/>
                </a:solidFill>
                <a:cs typeface="Times New Roman" pitchFamily="18" charset="0"/>
              </a:rPr>
              <a:t>ارتقاء</a:t>
            </a:r>
            <a:endParaRPr lang="en-US" sz="44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420868" name="Oval 4"/>
          <p:cNvSpPr>
            <a:spLocks noChangeArrowheads="1"/>
          </p:cNvSpPr>
          <p:nvPr/>
        </p:nvSpPr>
        <p:spPr bwMode="auto">
          <a:xfrm>
            <a:off x="5580063" y="2420938"/>
            <a:ext cx="2376487" cy="2232025"/>
          </a:xfrm>
          <a:prstGeom prst="ellipse">
            <a:avLst/>
          </a:prstGeom>
          <a:solidFill>
            <a:srgbClr val="000066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400" b="1">
                <a:cs typeface="Times New Roman" pitchFamily="18" charset="0"/>
              </a:rPr>
              <a:t>نام سازی</a:t>
            </a:r>
          </a:p>
          <a:p>
            <a:pPr algn="ctr"/>
            <a:r>
              <a:rPr lang="fa-IR" sz="4400" b="1">
                <a:solidFill>
                  <a:srgbClr val="FFFF00"/>
                </a:solidFill>
                <a:cs typeface="Times New Roman" pitchFamily="18" charset="0"/>
              </a:rPr>
              <a:t>ایجاد</a:t>
            </a:r>
            <a:endParaRPr lang="en-US" sz="44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420869" name="Oval 5"/>
          <p:cNvSpPr>
            <a:spLocks noChangeArrowheads="1"/>
          </p:cNvSpPr>
          <p:nvPr/>
        </p:nvSpPr>
        <p:spPr bwMode="auto">
          <a:xfrm>
            <a:off x="971550" y="2492375"/>
            <a:ext cx="2376488" cy="2232025"/>
          </a:xfrm>
          <a:prstGeom prst="ellipse">
            <a:avLst/>
          </a:prstGeom>
          <a:solidFill>
            <a:srgbClr val="000066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400" b="1">
                <a:cs typeface="Times New Roman" pitchFamily="18" charset="0"/>
              </a:rPr>
              <a:t>نامداری</a:t>
            </a:r>
          </a:p>
          <a:p>
            <a:pPr algn="ctr"/>
            <a:r>
              <a:rPr lang="fa-IR" sz="4400" b="1">
                <a:solidFill>
                  <a:srgbClr val="FFFF00"/>
                </a:solidFill>
                <a:cs typeface="Times New Roman" pitchFamily="18" charset="0"/>
              </a:rPr>
              <a:t>اعتبار</a:t>
            </a:r>
            <a:endParaRPr lang="en-US" sz="44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420870" name="Line 6"/>
          <p:cNvSpPr>
            <a:spLocks noChangeShapeType="1"/>
          </p:cNvSpPr>
          <p:nvPr/>
        </p:nvSpPr>
        <p:spPr bwMode="auto">
          <a:xfrm flipH="1" flipV="1">
            <a:off x="2987675" y="4437063"/>
            <a:ext cx="43180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420871" name="Line 7"/>
          <p:cNvSpPr>
            <a:spLocks noChangeShapeType="1"/>
          </p:cNvSpPr>
          <p:nvPr/>
        </p:nvSpPr>
        <p:spPr bwMode="auto">
          <a:xfrm>
            <a:off x="5435600" y="1989138"/>
            <a:ext cx="649288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420872" name="Line 8"/>
          <p:cNvSpPr>
            <a:spLocks noChangeShapeType="1"/>
          </p:cNvSpPr>
          <p:nvPr/>
        </p:nvSpPr>
        <p:spPr bwMode="auto">
          <a:xfrm flipV="1">
            <a:off x="5364163" y="4365625"/>
            <a:ext cx="647700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420873" name="Line 9"/>
          <p:cNvSpPr>
            <a:spLocks noChangeShapeType="1"/>
          </p:cNvSpPr>
          <p:nvPr/>
        </p:nvSpPr>
        <p:spPr bwMode="auto">
          <a:xfrm flipV="1">
            <a:off x="2627313" y="2060575"/>
            <a:ext cx="720725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5610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214313" y="6248400"/>
            <a:ext cx="2214562" cy="457200"/>
          </a:xfrm>
          <a:noFill/>
        </p:spPr>
        <p:txBody>
          <a:bodyPr/>
          <a:lstStyle/>
          <a:p>
            <a:r>
              <a:rPr lang="en-US" altLang="zh-CN" smtClean="0"/>
              <a:t>www.drroosta.com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3429000" y="2928938"/>
            <a:ext cx="2000250" cy="1285875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>
              <a:defRPr/>
            </a:pPr>
            <a:r>
              <a:rPr lang="fa-IR" sz="3200" b="1" dirty="0">
                <a:solidFill>
                  <a:schemeClr val="bg2"/>
                </a:solidFill>
                <a:cs typeface="+mj-cs"/>
              </a:rPr>
              <a:t>ارکان مدیریت</a:t>
            </a:r>
          </a:p>
          <a:p>
            <a:pPr algn="ctr">
              <a:defRPr/>
            </a:pPr>
            <a:r>
              <a:rPr lang="fa-IR" sz="3200" b="1" dirty="0">
                <a:solidFill>
                  <a:schemeClr val="bg2"/>
                </a:solidFill>
                <a:cs typeface="+mj-cs"/>
              </a:rPr>
              <a:t>شناسه</a:t>
            </a:r>
            <a:endParaRPr lang="en-US" sz="3200" b="1" dirty="0">
              <a:solidFill>
                <a:schemeClr val="bg2"/>
              </a:solidFill>
              <a:cs typeface="+mj-cs"/>
            </a:endParaRPr>
          </a:p>
        </p:txBody>
      </p:sp>
      <p:sp>
        <p:nvSpPr>
          <p:cNvPr id="25612" name="Slide Number Placeholder 28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B5FC071-C129-4366-90EF-21CBCF12C147}" type="slidenum">
              <a:rPr lang="ar-SA" altLang="en-US" smtClean="0"/>
              <a:pPr/>
              <a:t>7</a:t>
            </a:fld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20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20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20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20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20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20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20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20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866" grpId="0" animBg="1"/>
      <p:bldP spid="420867" grpId="0" animBg="1"/>
      <p:bldP spid="420868" grpId="0" animBg="1"/>
      <p:bldP spid="420869" grpId="0" animBg="1"/>
      <p:bldP spid="420870" grpId="0" animBg="1"/>
      <p:bldP spid="420871" grpId="0" animBg="1"/>
      <p:bldP spid="420872" grpId="0" animBg="1"/>
      <p:bldP spid="420873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685800" y="1285875"/>
            <a:ext cx="7743825" cy="3357563"/>
          </a:xfrm>
        </p:spPr>
        <p:txBody>
          <a:bodyPr/>
          <a:lstStyle/>
          <a:p>
            <a:r>
              <a:rPr lang="fa-IR" sz="8000" b="1" smtClean="0"/>
              <a:t>گامها ومراحل مدیریت شناسه(برند)</a:t>
            </a:r>
            <a:endParaRPr lang="en-US" sz="8000" b="1" smtClean="0"/>
          </a:p>
        </p:txBody>
      </p:sp>
      <p:sp>
        <p:nvSpPr>
          <p:cNvPr id="26627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altLang="zh-CN" smtClean="0"/>
              <a:t>www.drroosta.com</a:t>
            </a:r>
          </a:p>
        </p:txBody>
      </p:sp>
      <p:sp>
        <p:nvSpPr>
          <p:cNvPr id="2662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74278E3-9443-47E1-8F05-2AA71294553D}" type="slidenum">
              <a:rPr lang="ar-SA" altLang="en-US" smtClean="0"/>
              <a:pPr/>
              <a:t>8</a:t>
            </a:fld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88" y="214313"/>
            <a:ext cx="8501062" cy="1538287"/>
          </a:xfrm>
        </p:spPr>
        <p:txBody>
          <a:bodyPr/>
          <a:lstStyle/>
          <a:p>
            <a:pPr algn="r" rtl="1">
              <a:defRPr/>
            </a:pPr>
            <a:r>
              <a:rPr lang="fa-IR" b="1" dirty="0" smtClean="0">
                <a:solidFill>
                  <a:srgbClr val="FFFF00"/>
                </a:solidFill>
                <a:cs typeface="B Nazanin" pitchFamily="2" charset="-78"/>
              </a:rPr>
              <a:t>1- </a:t>
            </a:r>
            <a:r>
              <a:rPr lang="fa-IR" b="1" dirty="0" smtClean="0">
                <a:solidFill>
                  <a:srgbClr val="FFFF00"/>
                </a:solidFill>
                <a:cs typeface="+mn-cs"/>
              </a:rPr>
              <a:t>موضوع</a:t>
            </a:r>
            <a:r>
              <a:rPr lang="fa-IR" b="1" dirty="0" smtClean="0">
                <a:solidFill>
                  <a:srgbClr val="FFFF00"/>
                </a:solidFill>
              </a:rPr>
              <a:t> برند را مشخص کنید.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71625"/>
            <a:ext cx="7772400" cy="4524375"/>
          </a:xfrm>
        </p:spPr>
        <p:txBody>
          <a:bodyPr/>
          <a:lstStyle/>
          <a:p>
            <a:pPr algn="r" rtl="1">
              <a:defRPr/>
            </a:pPr>
            <a:r>
              <a:rPr lang="fa-IR" sz="4400" b="1" dirty="0" smtClean="0">
                <a:latin typeface="+mj-lt"/>
              </a:rPr>
              <a:t>محصول؟</a:t>
            </a:r>
          </a:p>
          <a:p>
            <a:pPr algn="r" rtl="1">
              <a:defRPr/>
            </a:pPr>
            <a:endParaRPr lang="fa-IR" sz="4400" b="1" dirty="0" smtClean="0">
              <a:latin typeface="+mj-lt"/>
            </a:endParaRPr>
          </a:p>
          <a:p>
            <a:pPr algn="r" rtl="1">
              <a:defRPr/>
            </a:pPr>
            <a:r>
              <a:rPr lang="fa-IR" sz="4400" b="1" dirty="0" smtClean="0">
                <a:latin typeface="+mj-lt"/>
              </a:rPr>
              <a:t>بنگاه؟</a:t>
            </a:r>
          </a:p>
          <a:p>
            <a:pPr algn="r" rtl="1">
              <a:defRPr/>
            </a:pPr>
            <a:endParaRPr lang="fa-IR" sz="4400" b="1" dirty="0" smtClean="0">
              <a:latin typeface="+mj-lt"/>
            </a:endParaRPr>
          </a:p>
          <a:p>
            <a:pPr algn="r" rtl="1">
              <a:defRPr/>
            </a:pPr>
            <a:r>
              <a:rPr lang="fa-IR" sz="4400" b="1" dirty="0" smtClean="0">
                <a:latin typeface="+mj-lt"/>
              </a:rPr>
              <a:t>فرد؟</a:t>
            </a:r>
            <a:endParaRPr lang="en-US" sz="4400" b="1" dirty="0">
              <a:latin typeface="+mj-lt"/>
            </a:endParaRPr>
          </a:p>
        </p:txBody>
      </p:sp>
      <p:sp>
        <p:nvSpPr>
          <p:cNvPr id="27652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altLang="zh-CN" smtClean="0"/>
              <a:t>www.drroosta.com</a:t>
            </a:r>
          </a:p>
        </p:txBody>
      </p:sp>
      <p:sp>
        <p:nvSpPr>
          <p:cNvPr id="2765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34FB2A0-9F76-410D-884F-A24F2994F5F2}" type="slidenum">
              <a:rPr lang="ar-SA" altLang="en-US" smtClean="0"/>
              <a:pPr/>
              <a:t>9</a:t>
            </a:fld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Soaring">
  <a:themeElements>
    <a:clrScheme name="Soaring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Soaring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aring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Designs\Soaring.pot</Template>
  <TotalTime>3038</TotalTime>
  <Words>868</Words>
  <Application>Microsoft PowerPoint</Application>
  <PresentationFormat>On-screen Show (4:3)</PresentationFormat>
  <Paragraphs>295</Paragraphs>
  <Slides>32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4" baseType="lpstr">
      <vt:lpstr>Soaring</vt:lpstr>
      <vt:lpstr>Clip</vt:lpstr>
      <vt:lpstr>الگوی مدیریت شناسه (برند)در صنایع غذایی ایران</vt:lpstr>
      <vt:lpstr>Slide 2</vt:lpstr>
      <vt:lpstr>Slide 3</vt:lpstr>
      <vt:lpstr>شناسه(یا برند)در ادبیات ایران:</vt:lpstr>
      <vt:lpstr>Slide 5</vt:lpstr>
      <vt:lpstr>مدیریت شناسه(برند)</vt:lpstr>
      <vt:lpstr>Slide 7</vt:lpstr>
      <vt:lpstr>Slide 8</vt:lpstr>
      <vt:lpstr>1- موضوع برند را مشخص کنید.</vt:lpstr>
      <vt:lpstr>2- ساختار مناسب برند کدام است.</vt:lpstr>
      <vt:lpstr>3-مخاطبان وبازار هدف خود را مشخص کنید.</vt:lpstr>
      <vt:lpstr>4- رقبای خود را بشناسید.</vt:lpstr>
      <vt:lpstr>5-برند خود را تعریف کنید.</vt:lpstr>
      <vt:lpstr>6- جایگاه برند خودتان را تعریف کنید.</vt:lpstr>
      <vt:lpstr>Slide 15</vt:lpstr>
      <vt:lpstr>Slide 16</vt:lpstr>
      <vt:lpstr>Slide 17</vt:lpstr>
      <vt:lpstr>Slide 18</vt:lpstr>
      <vt:lpstr>Slide 19</vt:lpstr>
      <vt:lpstr>ارزش برند</vt:lpstr>
      <vt:lpstr>تخمین وبرآورد ارزش برند:</vt:lpstr>
      <vt:lpstr>عوامل افزایش ارزش ادراکی:</vt:lpstr>
      <vt:lpstr>استراتژی های گسترش شناسه(برند):</vt:lpstr>
      <vt:lpstr>استراتژیهای چرخه عمر شناسه(برند)</vt:lpstr>
      <vt:lpstr>مدیریت استراتژیک برند</vt:lpstr>
      <vt:lpstr>Slide 26</vt:lpstr>
      <vt:lpstr>Slide 27</vt:lpstr>
      <vt:lpstr>Slide 28</vt:lpstr>
      <vt:lpstr>ده فرمان شناسه وبرند</vt:lpstr>
      <vt:lpstr>Slide 30</vt:lpstr>
      <vt:lpstr>Slide 31</vt:lpstr>
      <vt:lpstr>دردرا باید گفت حرف را باید زد  رودباید شدو رفت دشت باید شد و خواند کوه باید شد و ماند     با سپاس     احمد روستا</vt:lpstr>
    </vt:vector>
  </TitlesOfParts>
  <Company>Simpson &amp; Stanley Family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Strategic Brand Management</dc:title>
  <dc:creator>Soni Simpson</dc:creator>
  <cp:lastModifiedBy>Administratr</cp:lastModifiedBy>
  <cp:revision>366</cp:revision>
  <cp:lastPrinted>1601-01-01T00:00:00Z</cp:lastPrinted>
  <dcterms:created xsi:type="dcterms:W3CDTF">2003-02-10T00:54:57Z</dcterms:created>
  <dcterms:modified xsi:type="dcterms:W3CDTF">2009-02-23T12:28:33Z</dcterms:modified>
</cp:coreProperties>
</file>